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90" r:id="rId3"/>
    <p:sldId id="285" r:id="rId4"/>
    <p:sldId id="260" r:id="rId5"/>
    <p:sldId id="291" r:id="rId6"/>
    <p:sldId id="286" r:id="rId7"/>
    <p:sldId id="287" r:id="rId8"/>
    <p:sldId id="259" r:id="rId9"/>
    <p:sldId id="278" r:id="rId10"/>
    <p:sldId id="262" r:id="rId11"/>
    <p:sldId id="263" r:id="rId12"/>
    <p:sldId id="264" r:id="rId13"/>
    <p:sldId id="268" r:id="rId14"/>
    <p:sldId id="265" r:id="rId15"/>
    <p:sldId id="266" r:id="rId16"/>
    <p:sldId id="277" r:id="rId17"/>
    <p:sldId id="267" r:id="rId18"/>
    <p:sldId id="279" r:id="rId19"/>
    <p:sldId id="280" r:id="rId20"/>
    <p:sldId id="281" r:id="rId21"/>
    <p:sldId id="269" r:id="rId22"/>
    <p:sldId id="292" r:id="rId23"/>
    <p:sldId id="283" r:id="rId24"/>
    <p:sldId id="288" r:id="rId25"/>
    <p:sldId id="276" r:id="rId2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246" y="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The ‘in itself’ property is important. Almost all server systems have a lot of state, the point is to store it ‘somewhere else’.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95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Pro: Services can be stateful; Con: A crashed service means a client experience a crashed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67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Benefit: failure tolerance. Liability: Performance cost to contact DB. Often mitigated through caching services.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Benefit: stateless servers. Liabilities: performance – state object can be big; security – do I trust the client? No I do not…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4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Hint: Think about dual</a:t>
            </a:r>
            <a:r>
              <a:rPr lang="en-US" baseline="0" dirty="0"/>
              <a:t> login from different clients.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98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B) The amount of work our server does takes much longer time than the time to fetch the session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/>
              <a:t>Horizontal Scaling and Session Management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Load Balancers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One Example of Horizontal Scaling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943425"/>
            <a:ext cx="8305800" cy="12282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Load Balancer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Load Balancer</a:t>
            </a:r>
          </a:p>
          <a:p>
            <a:pPr lvl="1"/>
            <a:r>
              <a:rPr lang="en-US" i="1" noProof="0" dirty="0"/>
              <a:t>Makes the pool of servers under the load balancer appear as a single server with high computing capacity. </a:t>
            </a:r>
            <a:r>
              <a:rPr lang="en-US" sz="1500" i="1" dirty="0"/>
              <a:t>[</a:t>
            </a:r>
            <a:r>
              <a:rPr lang="en-US" sz="1500" i="1" dirty="0" err="1"/>
              <a:t>Bahga</a:t>
            </a:r>
            <a:r>
              <a:rPr lang="en-US" sz="1500" i="1" dirty="0"/>
              <a:t> et al., 2014]</a:t>
            </a:r>
          </a:p>
          <a:p>
            <a:pPr lvl="1"/>
            <a:endParaRPr lang="en-US" sz="1500" i="1" dirty="0"/>
          </a:p>
          <a:p>
            <a:pPr lvl="1"/>
            <a:r>
              <a:rPr lang="en-US" sz="1500" dirty="0"/>
              <a:t>Basically a </a:t>
            </a:r>
            <a:r>
              <a:rPr lang="en-US" sz="1500" i="1" dirty="0"/>
              <a:t>reverse proxy server </a:t>
            </a:r>
            <a:r>
              <a:rPr lang="en-US" sz="1500" dirty="0"/>
              <a:t>that distribute</a:t>
            </a:r>
            <a:br>
              <a:rPr lang="en-US" sz="1500" dirty="0"/>
            </a:br>
            <a:r>
              <a:rPr lang="en-US" sz="1500" dirty="0"/>
              <a:t>requests to a pool of servers based upon some</a:t>
            </a:r>
            <a:br>
              <a:rPr lang="en-US" sz="1500" dirty="0"/>
            </a:br>
            <a:r>
              <a:rPr lang="en-US" sz="1500" dirty="0"/>
              <a:t>algorithm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487" y="2552700"/>
            <a:ext cx="2500313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869767-9645-452A-ADCF-AE8D021674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695700"/>
            <a:ext cx="4295775" cy="1219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3999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HA Proxy</a:t>
            </a:r>
          </a:p>
          <a:p>
            <a:pPr lvl="1"/>
            <a:r>
              <a:rPr lang="en-US" noProof="0" dirty="0"/>
              <a:t>TCP/HTTP proxy</a:t>
            </a:r>
          </a:p>
          <a:p>
            <a:pPr lvl="2"/>
            <a:r>
              <a:rPr lang="en-US" noProof="0" dirty="0"/>
              <a:t>Used by </a:t>
            </a:r>
            <a:r>
              <a:rPr lang="en-US" noProof="0" dirty="0" err="1"/>
              <a:t>github</a:t>
            </a:r>
            <a:r>
              <a:rPr lang="en-US" noProof="0" dirty="0"/>
              <a:t>, </a:t>
            </a:r>
            <a:r>
              <a:rPr lang="en-US" noProof="0" dirty="0" err="1"/>
              <a:t>airbnb</a:t>
            </a:r>
            <a:r>
              <a:rPr lang="en-US" noProof="0" dirty="0"/>
              <a:t>, </a:t>
            </a:r>
            <a:r>
              <a:rPr lang="en-US" noProof="0" dirty="0" err="1"/>
              <a:t>instagram</a:t>
            </a:r>
            <a:r>
              <a:rPr lang="en-US" noProof="0" dirty="0"/>
              <a:t>, stack overflow, …</a:t>
            </a:r>
          </a:p>
          <a:p>
            <a:r>
              <a:rPr lang="en-US" noProof="0" dirty="0"/>
              <a:t>Nginx</a:t>
            </a:r>
          </a:p>
          <a:p>
            <a:r>
              <a:rPr lang="en-US" noProof="0" dirty="0"/>
              <a:t>Round-robin DNS</a:t>
            </a:r>
          </a:p>
          <a:p>
            <a:pPr lvl="1"/>
            <a:r>
              <a:rPr lang="en-US" noProof="0" dirty="0"/>
              <a:t>Multiple </a:t>
            </a:r>
            <a:r>
              <a:rPr lang="en-US" noProof="0" dirty="0" err="1"/>
              <a:t>ip</a:t>
            </a:r>
            <a:r>
              <a:rPr lang="en-US" noProof="0" dirty="0"/>
              <a:t> addresses associated with single domain</a:t>
            </a:r>
          </a:p>
          <a:p>
            <a:pPr lvl="2"/>
            <a:r>
              <a:rPr lang="en-US" dirty="0"/>
              <a:t>Can also give some very weird problems</a:t>
            </a:r>
            <a:endParaRPr lang="en-US" noProof="0" dirty="0"/>
          </a:p>
          <a:p>
            <a:r>
              <a:rPr lang="en-US" noProof="0" dirty="0"/>
              <a:t>Hardware load balancers</a:t>
            </a:r>
          </a:p>
          <a:p>
            <a:r>
              <a:rPr lang="en-US" noProof="0" dirty="0"/>
              <a:t>Docker Swarm’s ingress network</a:t>
            </a:r>
          </a:p>
          <a:p>
            <a:r>
              <a:rPr lang="en-US" i="1" noProof="0" dirty="0"/>
              <a:t>Messaging</a:t>
            </a:r>
            <a:r>
              <a:rPr lang="en-US" noProof="0" dirty="0"/>
              <a:t> systems</a:t>
            </a:r>
          </a:p>
          <a:p>
            <a:pPr lvl="1"/>
            <a:r>
              <a:rPr lang="en-US" noProof="0" dirty="0"/>
              <a:t>Can load balance… and a lot more…</a:t>
            </a:r>
          </a:p>
          <a:p>
            <a:pPr lvl="1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050" name="Picture 2" descr="http://www.haproxy.org/img/logo-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2237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nginx.org/ngin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2253962"/>
            <a:ext cx="1460500" cy="29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641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Session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err="1"/>
              <a:t>Statefull</a:t>
            </a:r>
            <a:r>
              <a:rPr lang="en-US" noProof="0" dirty="0"/>
              <a:t> versus Stateless</a:t>
            </a:r>
          </a:p>
        </p:txBody>
      </p:sp>
    </p:spTree>
    <p:extLst>
      <p:ext uri="{BB962C8B-B14F-4D97-AF65-F5344CB8AC3E}">
        <p14:creationId xmlns:p14="http://schemas.microsoft.com/office/powerpoint/2010/main" val="1801285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0" y="1905000"/>
            <a:ext cx="4826000" cy="10795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Servers and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main requirement on any server that is load balanced is:</a:t>
            </a:r>
          </a:p>
          <a:p>
            <a:endParaRPr lang="en-US" noProof="0" dirty="0"/>
          </a:p>
          <a:p>
            <a:pPr marL="0" indent="0" algn="ctr">
              <a:buNone/>
            </a:pPr>
            <a:r>
              <a:rPr lang="en-US" sz="2667" b="1" i="1" dirty="0"/>
              <a:t>It must be stateless</a:t>
            </a:r>
          </a:p>
          <a:p>
            <a:pPr marL="0" indent="0" algn="ctr">
              <a:buNone/>
            </a:pPr>
            <a:endParaRPr lang="en-US" sz="2667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667" dirty="0" err="1"/>
              <a:t>Stateful</a:t>
            </a:r>
            <a:r>
              <a:rPr lang="en-US" sz="2667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Has cached/stored state about given session with a client </a:t>
            </a:r>
            <a:r>
              <a:rPr lang="en-US" i="1" noProof="0" dirty="0"/>
              <a:t>in the server </a:t>
            </a:r>
            <a:r>
              <a:rPr lang="en-US" noProof="0" dirty="0"/>
              <a:t>itself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/>
              <a:t>Stateless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/>
              <a:t>No stored state about given session </a:t>
            </a:r>
            <a:r>
              <a:rPr lang="en-US" i="1" noProof="0" dirty="0"/>
              <a:t>in the server itself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08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Sessions?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Some domains do not require sessions</a:t>
            </a:r>
          </a:p>
          <a:p>
            <a:pPr lvl="1"/>
            <a:r>
              <a:rPr lang="en-US" noProof="0" dirty="0"/>
              <a:t>Simple web browsing</a:t>
            </a:r>
          </a:p>
          <a:p>
            <a:pPr lvl="1"/>
            <a:r>
              <a:rPr lang="en-US" noProof="0" dirty="0"/>
              <a:t>Simple data storage</a:t>
            </a:r>
          </a:p>
          <a:p>
            <a:r>
              <a:rPr lang="en-US" noProof="0" dirty="0"/>
              <a:t>Others domains, sessions are vital</a:t>
            </a:r>
          </a:p>
          <a:p>
            <a:pPr lvl="1"/>
            <a:r>
              <a:rPr lang="en-US" noProof="0" dirty="0"/>
              <a:t>Shopping basket while web shopping</a:t>
            </a:r>
          </a:p>
          <a:p>
            <a:pPr lvl="1"/>
            <a:r>
              <a:rPr lang="en-US" noProof="0" dirty="0"/>
              <a:t>Game interaction</a:t>
            </a:r>
          </a:p>
          <a:p>
            <a:pPr lvl="1"/>
            <a:r>
              <a:rPr lang="en-US" noProof="0" dirty="0" err="1"/>
              <a:t>SkyCave</a:t>
            </a:r>
            <a:endParaRPr lang="en-US" noProof="0" dirty="0"/>
          </a:p>
          <a:p>
            <a:pPr lvl="2"/>
            <a:r>
              <a:rPr lang="en-US" dirty="0"/>
              <a:t>Who is exploring?</a:t>
            </a:r>
            <a:endParaRPr lang="en-US" noProof="0" dirty="0"/>
          </a:p>
          <a:p>
            <a:pPr lvl="1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649B66-E0C6-41A0-BB11-D0B5230CCC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239" y="3111500"/>
            <a:ext cx="4581525" cy="23957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1651000" y="4826000"/>
            <a:ext cx="2082800" cy="4445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106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Architectural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Ok, so </a:t>
            </a:r>
            <a:r>
              <a:rPr lang="en-US" noProof="0" dirty="0" err="1"/>
              <a:t>SkyCave</a:t>
            </a:r>
            <a:r>
              <a:rPr lang="en-US" noProof="0" dirty="0"/>
              <a:t> has already encapsulated session management?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50F87C1-EC13-4489-BFBB-5343E4D62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884265"/>
            <a:ext cx="4905255" cy="30306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953000" y="3867817"/>
            <a:ext cx="2730500" cy="127568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Encapsulate what varies</a:t>
            </a:r>
          </a:p>
          <a:p>
            <a:pPr algn="ctr"/>
            <a:r>
              <a:rPr lang="en-US" i="1" dirty="0"/>
              <a:t>Program to an interface</a:t>
            </a:r>
          </a:p>
          <a:p>
            <a:pPr algn="ctr"/>
            <a:r>
              <a:rPr lang="en-US" i="1" dirty="0"/>
              <a:t>Favor object composition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3847ED-66B9-4121-8FDB-078539FBE8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3247" y="2236533"/>
            <a:ext cx="4908610" cy="12756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5C582FA-60AA-4B57-B04E-065277682F30}"/>
              </a:ext>
            </a:extLst>
          </p:cNvPr>
          <p:cNvSpPr/>
          <p:nvPr/>
        </p:nvSpPr>
        <p:spPr>
          <a:xfrm>
            <a:off x="7522029" y="3327929"/>
            <a:ext cx="1447800" cy="30427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/>
              <a:t>CaveServant</a:t>
            </a:r>
          </a:p>
        </p:txBody>
      </p:sp>
    </p:spTree>
    <p:extLst>
      <p:ext uri="{BB962C8B-B14F-4D97-AF65-F5344CB8AC3E}">
        <p14:creationId xmlns:p14="http://schemas.microsoft.com/office/powerpoint/2010/main" val="3372227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Session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err="1"/>
              <a:t>Bahga</a:t>
            </a:r>
            <a:r>
              <a:rPr lang="en-US" noProof="0" dirty="0"/>
              <a:t> et al., 2014, lists the possible practices:</a:t>
            </a:r>
          </a:p>
          <a:p>
            <a:pPr lvl="1"/>
            <a:r>
              <a:rPr lang="en-US" noProof="0" dirty="0"/>
              <a:t>Sticky sessions</a:t>
            </a:r>
          </a:p>
          <a:p>
            <a:pPr lvl="2"/>
            <a:r>
              <a:rPr lang="en-US" dirty="0"/>
              <a:t>All requests from session ‘a’ are routed to the same server</a:t>
            </a:r>
            <a:endParaRPr lang="en-US" noProof="0" dirty="0"/>
          </a:p>
          <a:p>
            <a:pPr lvl="2"/>
            <a:endParaRPr lang="en-US" i="1" noProof="0" dirty="0"/>
          </a:p>
          <a:p>
            <a:pPr lvl="1"/>
            <a:r>
              <a:rPr lang="en-US" noProof="0" dirty="0"/>
              <a:t>Session database</a:t>
            </a:r>
          </a:p>
          <a:p>
            <a:pPr lvl="2"/>
            <a:r>
              <a:rPr lang="en-US" noProof="0" dirty="0"/>
              <a:t>State of session ‘a’ is stored in a database, </a:t>
            </a:r>
            <a:r>
              <a:rPr lang="en-US" dirty="0"/>
              <a:t>which all servers retrieve session state from</a:t>
            </a:r>
            <a:endParaRPr lang="en-US" noProof="0" dirty="0"/>
          </a:p>
          <a:p>
            <a:pPr lvl="2"/>
            <a:endParaRPr lang="en-US" i="1" noProof="0" dirty="0"/>
          </a:p>
          <a:p>
            <a:pPr lvl="1"/>
            <a:r>
              <a:rPr lang="en-US" noProof="0" dirty="0"/>
              <a:t>Browser cookies (client session)</a:t>
            </a:r>
          </a:p>
          <a:p>
            <a:pPr lvl="2"/>
            <a:r>
              <a:rPr lang="en-US" noProof="0" dirty="0"/>
              <a:t>State of session ‘a’ is stored in client, and sent along to server </a:t>
            </a:r>
            <a:r>
              <a:rPr lang="en-US" dirty="0"/>
              <a:t>in each request</a:t>
            </a:r>
            <a:endParaRPr lang="en-US" i="1" noProof="0" dirty="0"/>
          </a:p>
          <a:p>
            <a:pPr lvl="1"/>
            <a:r>
              <a:rPr lang="en-US" noProof="0" dirty="0">
                <a:solidFill>
                  <a:schemeClr val="bg1">
                    <a:lumMod val="75000"/>
                  </a:schemeClr>
                </a:solidFill>
              </a:rPr>
              <a:t>URL re-writing</a:t>
            </a:r>
          </a:p>
          <a:p>
            <a:pPr lvl="2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449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3CC83-BF8D-4005-8739-FE6DBB30A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Sticky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9C7E-A818-4981-8DBF-6360B9E53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All requests from session ‘a’ are routed to same server</a:t>
            </a:r>
          </a:p>
          <a:p>
            <a:endParaRPr lang="en-US" i="1" dirty="0"/>
          </a:p>
          <a:p>
            <a:r>
              <a:rPr lang="en-US" dirty="0"/>
              <a:t>Of course, requires the load balancer to have some logic to make that happen</a:t>
            </a:r>
          </a:p>
          <a:p>
            <a:pPr lvl="1"/>
            <a:r>
              <a:rPr lang="en-US" dirty="0"/>
              <a:t>Example: MQ systems can route messages on ‘topics</a:t>
            </a:r>
            <a:r>
              <a:rPr lang="en-US" dirty="0" smtClean="0"/>
              <a:t>’</a:t>
            </a:r>
          </a:p>
          <a:p>
            <a:pPr lvl="2"/>
            <a:r>
              <a:rPr lang="en-US" dirty="0" smtClean="0"/>
              <a:t>A topic could be ‘skycave.server.1’</a:t>
            </a:r>
          </a:p>
          <a:p>
            <a:pPr lvl="3"/>
            <a:r>
              <a:rPr lang="en-US" dirty="0" smtClean="0"/>
              <a:t>Begin forwarded to ‘server1’ because MQ can link ‘*.*.1’ topics to that particular server</a:t>
            </a:r>
            <a:endParaRPr lang="en-US" dirty="0"/>
          </a:p>
          <a:p>
            <a:endParaRPr lang="en-US" dirty="0"/>
          </a:p>
          <a:p>
            <a:r>
              <a:rPr lang="en-US" dirty="0"/>
              <a:t>Benefits/Liabilities?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9A819-2B7D-476B-B2C8-3CAAE9BC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7A332-10A2-4890-88F6-47BD80EB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B4DC7-209E-44A2-9FED-879FD769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68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6FC94-829C-4A5D-A646-A639E8A5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Session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113D8-D0CA-4BC3-B24A-54E28EE01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State of session ‘a’ is stored in a database, which all servers retrieve session state from</a:t>
            </a:r>
          </a:p>
          <a:p>
            <a:endParaRPr lang="en-US" i="1" dirty="0"/>
          </a:p>
          <a:p>
            <a:r>
              <a:rPr lang="en-US" dirty="0"/>
              <a:t>Simple load balancing – just ‘round robin’ would do…</a:t>
            </a:r>
          </a:p>
          <a:p>
            <a:endParaRPr lang="en-US" dirty="0"/>
          </a:p>
          <a:p>
            <a:r>
              <a:rPr lang="en-US" dirty="0"/>
              <a:t>Benefits/Liabilities?</a:t>
            </a:r>
          </a:p>
          <a:p>
            <a:endParaRPr lang="en-US" dirty="0"/>
          </a:p>
          <a:p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ADB4E-10DC-469E-B02E-FC1919C7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F1C2F-BE86-4F3D-B8B2-7C6291AD3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056CF-E65D-4A24-BE49-9EA84344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6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C883-DB4F-4258-99E0-2201D1BB27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Scalability Quality Attribute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7B055-7FEB-4BB3-9FDA-2C4C8495C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144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E7B0-447C-49E5-9B05-1D7A0689C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Client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B525-9FB5-45BD-BE89-F99402171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State of session ‘a’ is stored in client, and sent along to server in each request</a:t>
            </a:r>
          </a:p>
          <a:p>
            <a:pPr lvl="1"/>
            <a:r>
              <a:rPr lang="da-DK" dirty="0"/>
              <a:t>Browser cookies</a:t>
            </a:r>
          </a:p>
          <a:p>
            <a:pPr lvl="1"/>
            <a:endParaRPr lang="da-DK" dirty="0"/>
          </a:p>
          <a:p>
            <a:r>
              <a:rPr lang="da-DK" dirty="0"/>
              <a:t>Again, load balance is simple</a:t>
            </a:r>
          </a:p>
          <a:p>
            <a:endParaRPr lang="da-DK" dirty="0"/>
          </a:p>
          <a:p>
            <a:r>
              <a:rPr lang="en-US" dirty="0"/>
              <a:t>Benefits/Liabilities?</a:t>
            </a:r>
          </a:p>
          <a:p>
            <a:endParaRPr lang="da-DK" dirty="0"/>
          </a:p>
          <a:p>
            <a:pPr lvl="1"/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404DB-0C95-433F-911A-935858BB4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84762-0DD5-4C2D-9326-CCE661A00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0CF4F-169E-4431-8284-8405A80A8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30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What kind of </a:t>
            </a:r>
            <a:r>
              <a:rPr lang="en-US" noProof="0" dirty="0" smtClean="0"/>
              <a:t>“session management” </a:t>
            </a:r>
            <a:r>
              <a:rPr lang="en-US" noProof="0" dirty="0"/>
              <a:t>is used in </a:t>
            </a:r>
            <a:r>
              <a:rPr lang="en-US" noProof="0" dirty="0" err="1"/>
              <a:t>SkyCave</a:t>
            </a:r>
            <a:r>
              <a:rPr lang="en-US" noProof="0" dirty="0"/>
              <a:t> at the moment?</a:t>
            </a:r>
          </a:p>
          <a:p>
            <a:pPr lvl="1"/>
            <a:r>
              <a:rPr lang="en-US" noProof="0" dirty="0"/>
              <a:t>Sticky session, session database, client sessions</a:t>
            </a:r>
          </a:p>
          <a:p>
            <a:pPr lvl="1"/>
            <a:endParaRPr lang="en-US" noProof="0" dirty="0"/>
          </a:p>
          <a:p>
            <a:r>
              <a:rPr lang="en-US" noProof="0" dirty="0"/>
              <a:t>Could we code a ‘client session’ approach?</a:t>
            </a:r>
          </a:p>
          <a:p>
            <a:pPr lvl="1"/>
            <a:r>
              <a:rPr lang="en-US" noProof="0" dirty="0"/>
              <a:t>What would it require?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And… Why can we not use the approach </a:t>
            </a:r>
            <a:r>
              <a:rPr lang="en-US" noProof="0" dirty="0">
                <a:sym typeface="Wingdings" panose="05000000000000000000" pitchFamily="2" charset="2"/>
              </a:rPr>
              <a:t> ?</a:t>
            </a:r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10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0A90F-9966-4107-935C-3D3D10D1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ABCA0-8CD5-429F-B4CC-F7CC63B5B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Why do we scale?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A) to get improved availability</a:t>
            </a:r>
          </a:p>
          <a:p>
            <a:pPr lvl="2"/>
            <a:r>
              <a:rPr lang="da-DK" dirty="0"/>
              <a:t>Then sticky sessions are problematic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B) to get improved performance</a:t>
            </a:r>
          </a:p>
          <a:p>
            <a:pPr lvl="2"/>
            <a:r>
              <a:rPr lang="da-DK" dirty="0"/>
              <a:t>Then it puts a demand on the session database – which is?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7A73A-3C1F-40BF-ACA9-1F5D156D3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46972-2CD3-4C4A-9740-E32D2D6B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7EBC4-34C5-4CDB-8823-E750C19A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87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D1863-58AB-45DD-A34A-946B18B351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Scaling</a:t>
            </a:r>
            <a:r>
              <a:rPr lang="da-DK" dirty="0"/>
              <a:t> Databases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062F0-C9D3-46B1-A22F-B49FB8D464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Statefull</a:t>
            </a:r>
            <a:r>
              <a:rPr lang="en-US" dirty="0"/>
              <a:t> services (databases)</a:t>
            </a:r>
          </a:p>
        </p:txBody>
      </p:sp>
    </p:spTree>
    <p:extLst>
      <p:ext uri="{BB962C8B-B14F-4D97-AF65-F5344CB8AC3E}">
        <p14:creationId xmlns:p14="http://schemas.microsoft.com/office/powerpoint/2010/main" val="2097956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FF5E-F2D6-472E-BF94-D934E6A41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FB9EB-E2FE-4EBA-AC58-EFD1487CA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So, … we </a:t>
            </a:r>
            <a:r>
              <a:rPr lang="en-US" dirty="0"/>
              <a:t>will return to that in the second course…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Redundancy and Replication are the key techniques.</a:t>
            </a:r>
          </a:p>
          <a:p>
            <a:pPr lvl="1"/>
            <a:r>
              <a:rPr lang="en-US" dirty="0"/>
              <a:t>NoSQL </a:t>
            </a:r>
            <a:r>
              <a:rPr lang="en-US" dirty="0" err="1"/>
              <a:t>db’s</a:t>
            </a:r>
            <a:r>
              <a:rPr lang="en-US" dirty="0"/>
              <a:t> all support it out of the box (to my knowledge)</a:t>
            </a:r>
          </a:p>
          <a:p>
            <a:pPr lvl="1"/>
            <a:r>
              <a:rPr lang="en-US" dirty="0"/>
              <a:t>And the SQL ones have followed suit (to my knowledge </a:t>
            </a:r>
            <a:r>
              <a:rPr lang="en-US" dirty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66512-B4A3-4A4A-A8E4-BD992733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7DE7-6497-4246-938C-E93BC7CA0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CEA6E-524A-4A79-A61B-FA9821BE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55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More users means more resource demand</a:t>
            </a:r>
          </a:p>
          <a:p>
            <a:endParaRPr lang="en-US" noProof="0" dirty="0"/>
          </a:p>
          <a:p>
            <a:r>
              <a:rPr lang="en-US" noProof="0" dirty="0"/>
              <a:t>Answer: Add resources </a:t>
            </a:r>
            <a:r>
              <a:rPr lang="en-US" sz="1667" dirty="0"/>
              <a:t>(or become more efficient)</a:t>
            </a:r>
            <a:endParaRPr lang="en-US" noProof="0" dirty="0"/>
          </a:p>
          <a:p>
            <a:pPr lvl="1"/>
            <a:r>
              <a:rPr lang="en-US" noProof="0" dirty="0"/>
              <a:t>Horizontal or Vertical</a:t>
            </a:r>
          </a:p>
          <a:p>
            <a:endParaRPr lang="en-US" noProof="0" dirty="0"/>
          </a:p>
          <a:p>
            <a:r>
              <a:rPr lang="en-US" noProof="0" dirty="0"/>
              <a:t>Load Balancing: </a:t>
            </a:r>
          </a:p>
          <a:p>
            <a:pPr lvl="1"/>
            <a:r>
              <a:rPr lang="en-US" noProof="0" dirty="0"/>
              <a:t>Make a server cluster appear like one server</a:t>
            </a:r>
          </a:p>
          <a:p>
            <a:endParaRPr lang="en-US" noProof="0" dirty="0"/>
          </a:p>
          <a:p>
            <a:r>
              <a:rPr lang="en-US" noProof="0" dirty="0"/>
              <a:t>Session Management</a:t>
            </a:r>
          </a:p>
          <a:p>
            <a:pPr lvl="1"/>
            <a:r>
              <a:rPr lang="en-US" noProof="0" dirty="0"/>
              <a:t>Handle that different servers are ‘hit’ by given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5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E4550-C2AA-4559-8C12-8FEF335E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072AF-C377-4DDE-BCCC-D9C739CA4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Scaling ~ ‘make bigger’ in some sense</a:t>
            </a:r>
          </a:p>
          <a:p>
            <a:endParaRPr lang="en-US" dirty="0"/>
          </a:p>
          <a:p>
            <a:r>
              <a:rPr lang="en-US" dirty="0"/>
              <a:t>The two main Quality Attributes in Architectural sense</a:t>
            </a:r>
          </a:p>
          <a:p>
            <a:endParaRPr lang="en-US" dirty="0"/>
          </a:p>
          <a:p>
            <a:r>
              <a:rPr lang="en-US" b="1" i="1" dirty="0"/>
              <a:t>Performance</a:t>
            </a:r>
            <a:endParaRPr lang="en-US" dirty="0"/>
          </a:p>
          <a:p>
            <a:pPr lvl="1"/>
            <a:r>
              <a:rPr lang="en-US" dirty="0"/>
              <a:t>Handle more work, and/or handle it faster (latency)</a:t>
            </a:r>
          </a:p>
          <a:p>
            <a:pPr lvl="2"/>
            <a:r>
              <a:rPr lang="en-US" dirty="0"/>
              <a:t>Two persons dig twice as fast as one person…</a:t>
            </a:r>
          </a:p>
          <a:p>
            <a:r>
              <a:rPr lang="en-US" b="1" i="1" dirty="0"/>
              <a:t>Availability</a:t>
            </a:r>
            <a:endParaRPr lang="en-US" dirty="0"/>
          </a:p>
          <a:p>
            <a:pPr lvl="1"/>
            <a:r>
              <a:rPr lang="en-US" dirty="0"/>
              <a:t>Ability to handle work in case of one service failing</a:t>
            </a:r>
          </a:p>
          <a:p>
            <a:pPr lvl="2"/>
            <a:r>
              <a:rPr lang="en-US" dirty="0"/>
              <a:t>Two persons are less likely to be sick at the same time</a:t>
            </a:r>
          </a:p>
          <a:p>
            <a:pPr lvl="3"/>
            <a:r>
              <a:rPr lang="en-US" dirty="0"/>
              <a:t>(give and take a pandemic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05ABC-7D05-458B-A5B5-3D0A5DCAF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F3854-9446-45C1-A4BC-3653BA6B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4E0E7-A0E7-4500-99C6-BEB312AE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76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Scalability </a:t>
            </a:r>
            <a:r>
              <a:rPr lang="en-US" sz="1500" dirty="0"/>
              <a:t>[Bass et al., 2012]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Vertical Scalability (Scale up)</a:t>
            </a:r>
          </a:p>
          <a:p>
            <a:pPr lvl="1"/>
            <a:r>
              <a:rPr lang="en-US" i="1" noProof="0" dirty="0"/>
              <a:t>Adding more resources to a physical unit</a:t>
            </a:r>
          </a:p>
          <a:p>
            <a:pPr lvl="2"/>
            <a:r>
              <a:rPr lang="en-US" i="1" noProof="0" dirty="0"/>
              <a:t>More RAM, more Disk, more CPU</a:t>
            </a:r>
          </a:p>
          <a:p>
            <a:endParaRPr lang="en-US" noProof="0" dirty="0"/>
          </a:p>
          <a:p>
            <a:r>
              <a:rPr lang="en-US" noProof="0" dirty="0"/>
              <a:t>Horizontal Scalability (Scale out)</a:t>
            </a:r>
          </a:p>
          <a:p>
            <a:pPr lvl="1"/>
            <a:r>
              <a:rPr lang="en-US" i="1" noProof="0" dirty="0"/>
              <a:t>Adding more resources to logical units</a:t>
            </a:r>
          </a:p>
          <a:p>
            <a:pPr lvl="2"/>
            <a:r>
              <a:rPr lang="en-US" noProof="0" dirty="0"/>
              <a:t>More servers</a:t>
            </a:r>
          </a:p>
          <a:p>
            <a:endParaRPr lang="en-US" noProof="0" dirty="0"/>
          </a:p>
          <a:p>
            <a:r>
              <a:rPr lang="en-US" noProof="0" dirty="0"/>
              <a:t>In cloud computing </a:t>
            </a:r>
            <a:r>
              <a:rPr lang="en-US" i="1" noProof="0" dirty="0"/>
              <a:t>Elasticity</a:t>
            </a:r>
          </a:p>
          <a:p>
            <a:pPr lvl="1"/>
            <a:r>
              <a:rPr lang="en-US" i="1" noProof="0" dirty="0"/>
              <a:t>Add/remove VMs to resource pool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77113B-C44F-4C4F-8ABC-13AC726160B5}"/>
              </a:ext>
            </a:extLst>
          </p:cNvPr>
          <p:cNvSpPr/>
          <p:nvPr/>
        </p:nvSpPr>
        <p:spPr>
          <a:xfrm>
            <a:off x="5638800" y="3009900"/>
            <a:ext cx="3124200" cy="1295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dirty="0" err="1"/>
              <a:t>Higher</a:t>
            </a:r>
            <a:r>
              <a:rPr lang="da-DK" i="1" dirty="0"/>
              <a:t> </a:t>
            </a:r>
            <a:r>
              <a:rPr lang="da-DK" i="1" dirty="0" err="1"/>
              <a:t>Availability</a:t>
            </a:r>
            <a:r>
              <a:rPr lang="da-DK" i="1" dirty="0"/>
              <a:t> ?</a:t>
            </a:r>
            <a:endParaRPr lang="da-DK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ED45CA-C81B-438B-A302-E479B974A3BA}"/>
              </a:ext>
            </a:extLst>
          </p:cNvPr>
          <p:cNvSpPr/>
          <p:nvPr/>
        </p:nvSpPr>
        <p:spPr>
          <a:xfrm>
            <a:off x="5943600" y="1031635"/>
            <a:ext cx="3124200" cy="12954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i="1" dirty="0" err="1"/>
              <a:t>Higher</a:t>
            </a:r>
            <a:r>
              <a:rPr lang="da-DK" i="1" dirty="0"/>
              <a:t> </a:t>
            </a:r>
            <a:r>
              <a:rPr lang="da-DK" i="1" dirty="0" err="1"/>
              <a:t>Availability</a:t>
            </a:r>
            <a:r>
              <a:rPr lang="da-DK" i="1" dirty="0"/>
              <a:t> 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029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A4760-B128-4335-984E-9BBA502F7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According to Bass et al.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E5290-F32F-47DF-8455-EBA4019B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FB88E-C0A8-4630-9AD9-2267DD1D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5840C-C813-4BDD-862A-1C0CEC24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97431-55E2-4854-8A7C-0981C918B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96D0E6-987B-448F-98F9-C9E562D3D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28700"/>
            <a:ext cx="775532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3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A4F53-5C0A-4F73-B506-9831805C5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3D0C-8BE6-42BE-B9CD-DF6888177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Twice the work? No, now more overhead coordinating!</a:t>
            </a:r>
          </a:p>
          <a:p>
            <a:pPr lvl="2"/>
            <a:r>
              <a:rPr lang="en-US" dirty="0"/>
              <a:t>Much more on that in my ‘Software in Architecture’ </a:t>
            </a:r>
            <a:r>
              <a:rPr lang="en-US" dirty="0" err="1"/>
              <a:t>fagpakke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/>
              <a:t>Amdahl’s law</a:t>
            </a:r>
          </a:p>
          <a:p>
            <a:pPr lvl="1"/>
            <a:r>
              <a:rPr lang="en-US" i="1" dirty="0"/>
              <a:t>Speedup is limited by</a:t>
            </a:r>
            <a:br>
              <a:rPr lang="en-US" i="1" dirty="0"/>
            </a:br>
            <a:r>
              <a:rPr lang="en-US" i="1" dirty="0"/>
              <a:t>the portion that can be </a:t>
            </a:r>
            <a:br>
              <a:rPr lang="en-US" i="1" dirty="0"/>
            </a:br>
            <a:r>
              <a:rPr lang="en-US" i="1" dirty="0"/>
              <a:t>run in parallel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75B7F-7C69-4867-A661-65A8EB87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2FDDD-ABFD-4A2E-9D72-77AE5CD88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66E92-0AFD-4FDF-B74D-8C67EE13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5" descr="File:AmdahlsLaw.svg">
            <a:extLst>
              <a:ext uri="{FF2B5EF4-FFF2-40B4-BE49-F238E27FC236}">
                <a16:creationId xmlns:a16="http://schemas.microsoft.com/office/drawing/2014/main" id="{48BD2C04-921F-48C1-A5FF-DB0DBBCF7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476500"/>
            <a:ext cx="3916679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897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2127196"/>
            <a:ext cx="8458200" cy="50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a-DK" noProof="0" dirty="0">
                <a:latin typeface="Arial" charset="0"/>
                <a:cs typeface="Arial" charset="0"/>
              </a:rPr>
              <a:t>Availability Calculations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da-DK" noProof="0" dirty="0">
                <a:latin typeface="Arial" charset="0"/>
                <a:cs typeface="Arial" charset="0"/>
              </a:rPr>
              <a:t>If a system of </a:t>
            </a:r>
            <a:r>
              <a:rPr lang="en-US" altLang="da-DK" i="1" noProof="0" dirty="0">
                <a:latin typeface="Arial" charset="0"/>
                <a:cs typeface="Arial" charset="0"/>
              </a:rPr>
              <a:t>n</a:t>
            </a:r>
            <a:r>
              <a:rPr lang="en-US" altLang="da-DK" noProof="0" dirty="0">
                <a:latin typeface="Arial" charset="0"/>
                <a:cs typeface="Arial" charset="0"/>
              </a:rPr>
              <a:t> replicated servers in which each server has a probability, </a:t>
            </a:r>
            <a:r>
              <a:rPr lang="en-US" altLang="da-DK" i="1" noProof="0" dirty="0">
                <a:latin typeface="Arial" charset="0"/>
                <a:cs typeface="Arial" charset="0"/>
              </a:rPr>
              <a:t>p</a:t>
            </a:r>
            <a:r>
              <a:rPr lang="en-US" altLang="da-DK" noProof="0" dirty="0">
                <a:latin typeface="Arial" charset="0"/>
                <a:cs typeface="Arial" charset="0"/>
              </a:rPr>
              <a:t>, of failing, then the system has total probability</a:t>
            </a:r>
          </a:p>
          <a:p>
            <a:r>
              <a:rPr lang="en-US" altLang="da-DK" noProof="0" dirty="0">
                <a:latin typeface="Arial" charset="0"/>
                <a:cs typeface="Arial" charset="0"/>
              </a:rPr>
              <a:t>                      </a:t>
            </a:r>
            <a:r>
              <a:rPr lang="en-US" altLang="da-DK" i="1" noProof="0" dirty="0" err="1">
                <a:latin typeface="Arial" charset="0"/>
                <a:cs typeface="Arial" charset="0"/>
              </a:rPr>
              <a:t>p</a:t>
            </a:r>
            <a:r>
              <a:rPr lang="en-US" altLang="da-DK" i="1" baseline="30000" noProof="0" dirty="0" err="1">
                <a:latin typeface="Arial" charset="0"/>
                <a:cs typeface="Arial" charset="0"/>
              </a:rPr>
              <a:t>n</a:t>
            </a:r>
            <a:r>
              <a:rPr lang="en-US" altLang="da-DK" noProof="0" dirty="0">
                <a:latin typeface="Arial" charset="0"/>
                <a:cs typeface="Arial" charset="0"/>
              </a:rPr>
              <a:t> 	of failing</a:t>
            </a:r>
          </a:p>
          <a:p>
            <a:r>
              <a:rPr lang="en-US" altLang="da-DK" noProof="0" dirty="0">
                <a:latin typeface="Arial" charset="0"/>
                <a:cs typeface="Arial" charset="0"/>
              </a:rPr>
              <a:t>Ex</a:t>
            </a:r>
          </a:p>
          <a:p>
            <a:pPr lvl="1"/>
            <a:r>
              <a:rPr lang="en-US" altLang="da-DK" noProof="0" dirty="0">
                <a:latin typeface="Arial" charset="0"/>
                <a:cs typeface="Arial" charset="0"/>
              </a:rPr>
              <a:t>p = 5% (0.05)		</a:t>
            </a:r>
          </a:p>
          <a:p>
            <a:pPr lvl="2"/>
            <a:r>
              <a:rPr lang="en-US" altLang="da-DK" noProof="0" dirty="0">
                <a:latin typeface="Arial" charset="0"/>
                <a:cs typeface="Arial" charset="0"/>
              </a:rPr>
              <a:t>(72 minutes every 24h)</a:t>
            </a:r>
          </a:p>
          <a:p>
            <a:pPr lvl="1"/>
            <a:r>
              <a:rPr lang="en-US" altLang="da-DK" noProof="0" dirty="0">
                <a:latin typeface="Arial" charset="0"/>
                <a:cs typeface="Arial" charset="0"/>
              </a:rPr>
              <a:t>n = 3</a:t>
            </a:r>
          </a:p>
          <a:p>
            <a:pPr lvl="1"/>
            <a:r>
              <a:rPr lang="en-US" altLang="da-DK" noProof="0" dirty="0">
                <a:latin typeface="Arial" charset="0"/>
                <a:cs typeface="Arial" charset="0"/>
              </a:rPr>
              <a:t>Overall failure rate: </a:t>
            </a:r>
          </a:p>
          <a:p>
            <a:pPr lvl="1"/>
            <a:r>
              <a:rPr lang="en-US" altLang="da-DK" noProof="0" dirty="0">
                <a:latin typeface="Arial" charset="0"/>
                <a:cs typeface="Arial" charset="0"/>
              </a:rPr>
              <a:t>0.05</a:t>
            </a:r>
            <a:r>
              <a:rPr lang="en-US" altLang="da-DK" baseline="30000" noProof="0" dirty="0">
                <a:latin typeface="Arial" charset="0"/>
                <a:cs typeface="Arial" charset="0"/>
              </a:rPr>
              <a:t>3 </a:t>
            </a:r>
            <a:r>
              <a:rPr lang="en-US" altLang="da-DK" noProof="0" dirty="0">
                <a:latin typeface="Arial" charset="0"/>
                <a:cs typeface="Arial" charset="0"/>
              </a:rPr>
              <a:t>= 0.000125 = 0,125 per mille</a:t>
            </a:r>
          </a:p>
          <a:p>
            <a:pPr lvl="2"/>
            <a:r>
              <a:rPr lang="en-US" altLang="da-DK" noProof="0" dirty="0">
                <a:latin typeface="Arial" charset="0"/>
                <a:cs typeface="Arial" charset="0"/>
              </a:rPr>
              <a:t>(10 seconds every 24h)</a:t>
            </a:r>
          </a:p>
          <a:p>
            <a:pPr lvl="2"/>
            <a:endParaRPr lang="en-US" altLang="da-DK" noProof="0" dirty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8E488-E2F5-4DCC-BDF9-E8902D208AA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19800" y="2667000"/>
            <a:ext cx="2667000" cy="7620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2000" dirty="0">
                <a:solidFill>
                  <a:schemeClr val="tx1"/>
                </a:solidFill>
              </a:rPr>
              <a:t>That is: </a:t>
            </a:r>
          </a:p>
          <a:p>
            <a:pPr algn="ctr">
              <a:defRPr/>
            </a:pPr>
            <a:r>
              <a:rPr lang="da-DK" sz="2000" b="1" dirty="0">
                <a:solidFill>
                  <a:schemeClr val="tx1"/>
                </a:solidFill>
              </a:rPr>
              <a:t>1 -</a:t>
            </a:r>
            <a:r>
              <a:rPr lang="da-DK" altLang="da-DK" sz="2000" b="1" i="1" dirty="0">
                <a:solidFill>
                  <a:schemeClr val="tx1"/>
                </a:solidFill>
                <a:latin typeface="Arial" charset="0"/>
                <a:cs typeface="Arial" charset="0"/>
              </a:rPr>
              <a:t> p</a:t>
            </a:r>
            <a:r>
              <a:rPr lang="da-DK" altLang="da-DK" sz="2000" b="1" i="1" baseline="30000" dirty="0">
                <a:solidFill>
                  <a:schemeClr val="tx1"/>
                </a:solidFill>
                <a:latin typeface="Arial" charset="0"/>
                <a:cs typeface="Arial" charset="0"/>
              </a:rPr>
              <a:t>n</a:t>
            </a:r>
            <a:r>
              <a:rPr lang="da-DK" sz="2000" b="1" dirty="0">
                <a:solidFill>
                  <a:schemeClr val="tx1"/>
                </a:solidFill>
              </a:rPr>
              <a:t> availability</a:t>
            </a:r>
          </a:p>
        </p:txBody>
      </p:sp>
    </p:spTree>
    <p:extLst>
      <p:ext uri="{BB962C8B-B14F-4D97-AF65-F5344CB8AC3E}">
        <p14:creationId xmlns:p14="http://schemas.microsoft.com/office/powerpoint/2010/main" val="176430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SkyCave Scalability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/>
              <a:t>Ex</a:t>
            </a:r>
            <a:r>
              <a:rPr lang="en-US" noProof="0" dirty="0"/>
              <a:t>:	</a:t>
            </a:r>
            <a:r>
              <a:rPr lang="en-US" noProof="0"/>
              <a:t>Some 100.000 </a:t>
            </a:r>
            <a:r>
              <a:rPr lang="en-US" noProof="0" dirty="0"/>
              <a:t>users on </a:t>
            </a:r>
            <a:r>
              <a:rPr lang="en-US" noProof="0" dirty="0" err="1"/>
              <a:t>SkyCave</a:t>
            </a:r>
            <a:endParaRPr lang="en-US" noProof="0" dirty="0"/>
          </a:p>
          <a:p>
            <a:pPr lvl="1"/>
            <a:r>
              <a:rPr lang="en-US" noProof="0" dirty="0"/>
              <a:t>One user ~ one request every two seconds</a:t>
            </a:r>
          </a:p>
          <a:p>
            <a:pPr lvl="1"/>
            <a:r>
              <a:rPr lang="en-US" noProof="0" dirty="0"/>
              <a:t>That is</a:t>
            </a:r>
            <a:r>
              <a:rPr lang="en-US" noProof="0"/>
              <a:t>: 50.000 </a:t>
            </a:r>
            <a:r>
              <a:rPr lang="en-US" noProof="0" dirty="0"/>
              <a:t>requests </a:t>
            </a:r>
            <a:r>
              <a:rPr lang="en-US" noProof="0"/>
              <a:t>per second</a:t>
            </a:r>
          </a:p>
          <a:p>
            <a:endParaRPr lang="en-US"/>
          </a:p>
          <a:p>
            <a:r>
              <a:rPr lang="en-US"/>
              <a:t>Issues:</a:t>
            </a:r>
          </a:p>
          <a:p>
            <a:pPr lvl="1"/>
            <a:r>
              <a:rPr lang="en-US" noProof="0"/>
              <a:t>Try it with ‘socket.cpf’</a:t>
            </a:r>
          </a:p>
          <a:p>
            <a:pPr lvl="2"/>
            <a:r>
              <a:rPr lang="en-US"/>
              <a:t>It is </a:t>
            </a:r>
            <a:r>
              <a:rPr lang="en-US" i="1"/>
              <a:t>single-threaded server</a:t>
            </a:r>
            <a:endParaRPr lang="en-US"/>
          </a:p>
          <a:p>
            <a:pPr lvl="3"/>
            <a:r>
              <a:rPr lang="en-US" noProof="0"/>
              <a:t>If ‘quote’ talks to the quote service but it is </a:t>
            </a:r>
            <a:r>
              <a:rPr lang="en-US" i="1" noProof="0"/>
              <a:t>slow responding</a:t>
            </a:r>
            <a:r>
              <a:rPr lang="en-US" noProof="0"/>
              <a:t> (say 10 secs)</a:t>
            </a:r>
          </a:p>
          <a:p>
            <a:pPr lvl="3"/>
            <a:r>
              <a:rPr lang="en-US"/>
              <a:t>Then </a:t>
            </a:r>
            <a:r>
              <a:rPr lang="en-US" i="1"/>
              <a:t>all 100.000 users will experience a 10 second delay!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15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SkyCave Scalability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Issues:</a:t>
            </a:r>
          </a:p>
          <a:p>
            <a:pPr lvl="1"/>
            <a:r>
              <a:rPr lang="en-US" noProof="0"/>
              <a:t>The ‘http.cpf’ is a </a:t>
            </a:r>
            <a:r>
              <a:rPr lang="en-US" i="1" noProof="0"/>
              <a:t>thread-pooled server (Jetty)</a:t>
            </a:r>
          </a:p>
          <a:p>
            <a:pPr lvl="2"/>
            <a:r>
              <a:rPr lang="en-US"/>
              <a:t>So less chance of all waiting for a quote, but…</a:t>
            </a:r>
          </a:p>
          <a:p>
            <a:pPr lvl="2"/>
            <a:endParaRPr lang="en-US" noProof="0"/>
          </a:p>
          <a:p>
            <a:pPr lvl="2"/>
            <a:r>
              <a:rPr lang="en-US" noProof="0"/>
              <a:t>The server may hit hardware limits in</a:t>
            </a:r>
          </a:p>
          <a:p>
            <a:pPr lvl="3"/>
            <a:r>
              <a:rPr lang="en-US"/>
              <a:t>IO transfer to/from DB</a:t>
            </a:r>
          </a:p>
          <a:p>
            <a:pPr lvl="3"/>
            <a:r>
              <a:rPr lang="en-US" noProof="0"/>
              <a:t>CPU</a:t>
            </a:r>
            <a:r>
              <a:rPr lang="en-US"/>
              <a:t> at 100%</a:t>
            </a:r>
          </a:p>
          <a:p>
            <a:pPr lvl="3"/>
            <a:endParaRPr lang="en-US"/>
          </a:p>
          <a:p>
            <a:r>
              <a:rPr lang="en-US"/>
              <a:t>One solution: Horizontal Scaling:</a:t>
            </a:r>
          </a:p>
          <a:p>
            <a:pPr lvl="1"/>
            <a:r>
              <a:rPr lang="en-US" i="1"/>
              <a:t>Make several instances of ‘daemon’ available for processing</a:t>
            </a:r>
          </a:p>
          <a:p>
            <a:pPr lvl="2"/>
            <a:r>
              <a:rPr lang="en-US" i="1"/>
              <a:t>Two can (nearly) do twice as much as one</a:t>
            </a:r>
          </a:p>
          <a:p>
            <a:pPr lvl="3"/>
            <a:r>
              <a:rPr lang="en-US" i="1"/>
              <a:t>Coordination effort – shared resources</a:t>
            </a:r>
          </a:p>
          <a:p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27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1261</Words>
  <Application>Microsoft Office PowerPoint</Application>
  <PresentationFormat>On-screen Show (16:10)</PresentationFormat>
  <Paragraphs>264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Microservices and DevOps</vt:lpstr>
      <vt:lpstr>Scalability Quality Attribute</vt:lpstr>
      <vt:lpstr>Why?</vt:lpstr>
      <vt:lpstr>Scalability [Bass et al., 2012]</vt:lpstr>
      <vt:lpstr>According to Bass et al.</vt:lpstr>
      <vt:lpstr>Performance?</vt:lpstr>
      <vt:lpstr>Availability Calculations</vt:lpstr>
      <vt:lpstr>SkyCave Scalability</vt:lpstr>
      <vt:lpstr>SkyCave Scalability</vt:lpstr>
      <vt:lpstr>Load Balancers</vt:lpstr>
      <vt:lpstr>Load Balancer</vt:lpstr>
      <vt:lpstr>Examples</vt:lpstr>
      <vt:lpstr>Session Management</vt:lpstr>
      <vt:lpstr>Servers and State</vt:lpstr>
      <vt:lpstr>Sessions?</vt:lpstr>
      <vt:lpstr>Architectural Design</vt:lpstr>
      <vt:lpstr>Session Handling</vt:lpstr>
      <vt:lpstr>Sticky Sessions</vt:lpstr>
      <vt:lpstr>Session Database</vt:lpstr>
      <vt:lpstr>Client Session</vt:lpstr>
      <vt:lpstr>Discussion</vt:lpstr>
      <vt:lpstr>Discussion</vt:lpstr>
      <vt:lpstr>Scaling Databases</vt:lpstr>
      <vt:lpstr>Important!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93</cp:revision>
  <dcterms:created xsi:type="dcterms:W3CDTF">2006-08-16T00:00:00Z</dcterms:created>
  <dcterms:modified xsi:type="dcterms:W3CDTF">2021-09-29T12:13:21Z</dcterms:modified>
</cp:coreProperties>
</file>