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7"/>
  </p:notesMasterIdLst>
  <p:sldIdLst>
    <p:sldId id="256" r:id="rId2"/>
    <p:sldId id="290" r:id="rId3"/>
    <p:sldId id="285" r:id="rId4"/>
    <p:sldId id="260" r:id="rId5"/>
    <p:sldId id="291" r:id="rId6"/>
    <p:sldId id="286" r:id="rId7"/>
    <p:sldId id="287" r:id="rId8"/>
    <p:sldId id="259" r:id="rId9"/>
    <p:sldId id="278" r:id="rId10"/>
    <p:sldId id="262" r:id="rId11"/>
    <p:sldId id="263" r:id="rId12"/>
    <p:sldId id="264" r:id="rId13"/>
    <p:sldId id="268" r:id="rId14"/>
    <p:sldId id="265" r:id="rId15"/>
    <p:sldId id="266" r:id="rId16"/>
    <p:sldId id="277" r:id="rId17"/>
    <p:sldId id="267" r:id="rId18"/>
    <p:sldId id="279" r:id="rId19"/>
    <p:sldId id="280" r:id="rId20"/>
    <p:sldId id="281" r:id="rId21"/>
    <p:sldId id="269" r:id="rId22"/>
    <p:sldId id="292" r:id="rId23"/>
    <p:sldId id="283" r:id="rId24"/>
    <p:sldId id="288" r:id="rId25"/>
    <p:sldId id="276" r:id="rId26"/>
  </p:sldIdLst>
  <p:sldSz cx="9144000" cy="5715000" type="screen16x1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246" y="96"/>
      </p:cViewPr>
      <p:guideLst>
        <p:guide orient="horz" pos="18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1DE118D-1E65-49C2-BC64-FD752CA0D258}" type="datetimeFigureOut">
              <a:rPr lang="en-US"/>
              <a:pPr>
                <a:defRPr/>
              </a:pPr>
              <a:t>9/29/2021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10F4021-697B-435F-AB67-E79E7F5FDE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5130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The ‘in itself’ property is important. Almost all server systems have a lot of state, the point is to store it ‘somewhere else’.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10F4021-697B-435F-AB67-E79E7F5FDE8D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3958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Pro: Services can be stateful; Con: A crashed service means a client experience a crashed service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10F4021-697B-435F-AB67-E79E7F5FDE8D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3671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Benefit: failure tolerance. Liability: Performance cost to contact DB. Often mitigated through caching services.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10F4021-697B-435F-AB67-E79E7F5FDE8D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43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Benefit: stateless servers. Liabilities: performance – state object can be big; security – do I trust the client? No I do not…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10F4021-697B-435F-AB67-E79E7F5FDE8D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5844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Hint: Think about dual</a:t>
            </a:r>
            <a:r>
              <a:rPr lang="en-US" baseline="0" dirty="0"/>
              <a:t> login from different clients.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10F4021-697B-435F-AB67-E79E7F5FDE8D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2984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B) The amount of work our server does takes much longer time than the time to fetch the session data.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10F4021-697B-435F-AB67-E79E7F5FDE8D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5885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2D1D56-42A0-4E15-A7B7-13C5D7FE59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503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5365"/>
            <a:ext cx="8229600" cy="59663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52500"/>
            <a:ext cx="8305800" cy="4318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390516-8E9A-4341-B9BC-EA71230116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803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A7411C-50F3-439B-A172-D78B9B44E8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247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E88395-51D4-402F-A507-1382C6CB3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657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B4E74-E97A-4D90-BF5F-D9FADEB144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517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C2EDFE-52F1-47B6-86A3-4A0F783CCE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47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A6487A-C881-4656-BFDC-10A40E38B4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450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59740-54F6-453E-B57C-DF10E97228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906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BEF36D-F0F7-4DB9-9ABE-45888DCD24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280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81782"/>
            <a:ext cx="8229600" cy="596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81000" y="952500"/>
            <a:ext cx="8305800" cy="431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C4B457A-9C89-40D9-BF1E-54D9B094FD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2" descr="http://mbg.au.dk/fileadmin/site_files/mb/Logoer/au/aulogo.jpg"/>
          <p:cNvPicPr>
            <a:picLocks noChangeAspect="1" noChangeArrowheads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" y="58208"/>
            <a:ext cx="2091690" cy="829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hd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Microservices and DevOps</a:t>
            </a:r>
            <a:endParaRPr lang="da-DK" altLang="en-US" dirty="0"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r>
              <a:rPr lang="da-DK" dirty="0"/>
              <a:t>DevOps and Container Technology</a:t>
            </a:r>
          </a:p>
          <a:p>
            <a:pPr>
              <a:defRPr/>
            </a:pPr>
            <a:r>
              <a:rPr lang="da-DK" sz="2000"/>
              <a:t>Horizontal Scaling and Session Management</a:t>
            </a:r>
            <a:endParaRPr lang="da-DK" dirty="0"/>
          </a:p>
          <a:p>
            <a:pPr>
              <a:defRPr/>
            </a:pPr>
            <a:endParaRPr lang="da-DK" dirty="0"/>
          </a:p>
          <a:p>
            <a:pPr>
              <a:defRPr/>
            </a:pPr>
            <a:r>
              <a:rPr lang="da-DK" sz="1600" dirty="0"/>
              <a:t>Henrik Bærbak Christensen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noProof="0" dirty="0"/>
              <a:t>Load Balancers</a:t>
            </a:r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One Example of Horizontal Scaling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4140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81000" y="943425"/>
            <a:ext cx="8305800" cy="1228275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Load Balancer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Load Balancer</a:t>
            </a:r>
          </a:p>
          <a:p>
            <a:pPr lvl="1"/>
            <a:r>
              <a:rPr lang="en-US" i="1" noProof="0" dirty="0"/>
              <a:t>Makes the pool of servers under the load balancer appear as a single server with high computing capacity. </a:t>
            </a:r>
            <a:r>
              <a:rPr lang="en-US" sz="1500" i="1" dirty="0"/>
              <a:t>[</a:t>
            </a:r>
            <a:r>
              <a:rPr lang="en-US" sz="1500" i="1" dirty="0" err="1"/>
              <a:t>Bahga</a:t>
            </a:r>
            <a:r>
              <a:rPr lang="en-US" sz="1500" i="1" dirty="0"/>
              <a:t> et al., 2014]</a:t>
            </a:r>
          </a:p>
          <a:p>
            <a:pPr lvl="1"/>
            <a:endParaRPr lang="en-US" sz="1500" i="1" dirty="0"/>
          </a:p>
          <a:p>
            <a:pPr lvl="1"/>
            <a:r>
              <a:rPr lang="en-US" sz="1500" dirty="0"/>
              <a:t>Basically a </a:t>
            </a:r>
            <a:r>
              <a:rPr lang="en-US" sz="1500" i="1" dirty="0"/>
              <a:t>reverse proxy server </a:t>
            </a:r>
            <a:r>
              <a:rPr lang="en-US" sz="1500" dirty="0"/>
              <a:t>that distribute</a:t>
            </a:r>
            <a:br>
              <a:rPr lang="en-US" sz="1500" dirty="0"/>
            </a:br>
            <a:r>
              <a:rPr lang="en-US" sz="1500" dirty="0"/>
              <a:t>requests to a pool of servers based upon some</a:t>
            </a:r>
            <a:br>
              <a:rPr lang="en-US" sz="1500" dirty="0"/>
            </a:br>
            <a:r>
              <a:rPr lang="en-US" sz="1500" dirty="0"/>
              <a:t>algorithm</a:t>
            </a:r>
            <a:endParaRPr lang="en-US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4487" y="2552700"/>
            <a:ext cx="2500313" cy="275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9869767-9645-452A-ADCF-AE8D021674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" y="3695700"/>
            <a:ext cx="4295775" cy="12192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0239998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HA Proxy</a:t>
            </a:r>
          </a:p>
          <a:p>
            <a:pPr lvl="1"/>
            <a:r>
              <a:rPr lang="en-US" noProof="0" dirty="0"/>
              <a:t>TCP/HTTP proxy</a:t>
            </a:r>
          </a:p>
          <a:p>
            <a:pPr lvl="2"/>
            <a:r>
              <a:rPr lang="en-US" noProof="0" dirty="0"/>
              <a:t>Used by </a:t>
            </a:r>
            <a:r>
              <a:rPr lang="en-US" noProof="0" dirty="0" err="1"/>
              <a:t>github</a:t>
            </a:r>
            <a:r>
              <a:rPr lang="en-US" noProof="0" dirty="0"/>
              <a:t>, </a:t>
            </a:r>
            <a:r>
              <a:rPr lang="en-US" noProof="0" dirty="0" err="1"/>
              <a:t>airbnb</a:t>
            </a:r>
            <a:r>
              <a:rPr lang="en-US" noProof="0" dirty="0"/>
              <a:t>, </a:t>
            </a:r>
            <a:r>
              <a:rPr lang="en-US" noProof="0" dirty="0" err="1"/>
              <a:t>instagram</a:t>
            </a:r>
            <a:r>
              <a:rPr lang="en-US" noProof="0" dirty="0"/>
              <a:t>, stack overflow, …</a:t>
            </a:r>
          </a:p>
          <a:p>
            <a:r>
              <a:rPr lang="en-US" noProof="0" dirty="0"/>
              <a:t>Nginx</a:t>
            </a:r>
          </a:p>
          <a:p>
            <a:r>
              <a:rPr lang="en-US" noProof="0" dirty="0"/>
              <a:t>Round-robin DNS</a:t>
            </a:r>
          </a:p>
          <a:p>
            <a:pPr lvl="1"/>
            <a:r>
              <a:rPr lang="en-US" noProof="0" dirty="0"/>
              <a:t>Multiple </a:t>
            </a:r>
            <a:r>
              <a:rPr lang="en-US" noProof="0" dirty="0" err="1"/>
              <a:t>ip</a:t>
            </a:r>
            <a:r>
              <a:rPr lang="en-US" noProof="0" dirty="0"/>
              <a:t> addresses associated with single domain</a:t>
            </a:r>
          </a:p>
          <a:p>
            <a:pPr lvl="2"/>
            <a:r>
              <a:rPr lang="en-US" dirty="0"/>
              <a:t>Can also give some very weird problems</a:t>
            </a:r>
            <a:endParaRPr lang="en-US" noProof="0" dirty="0"/>
          </a:p>
          <a:p>
            <a:r>
              <a:rPr lang="en-US" noProof="0" dirty="0"/>
              <a:t>Hardware load balancers</a:t>
            </a:r>
          </a:p>
          <a:p>
            <a:r>
              <a:rPr lang="en-US" noProof="0" dirty="0"/>
              <a:t>Docker Swarm’s ingress network</a:t>
            </a:r>
          </a:p>
          <a:p>
            <a:r>
              <a:rPr lang="en-US" i="1" noProof="0" dirty="0"/>
              <a:t>Messaging</a:t>
            </a:r>
            <a:r>
              <a:rPr lang="en-US" noProof="0" dirty="0"/>
              <a:t> systems</a:t>
            </a:r>
          </a:p>
          <a:p>
            <a:pPr lvl="1"/>
            <a:r>
              <a:rPr lang="en-US" noProof="0" dirty="0"/>
              <a:t>Can load balance… and a lot more…</a:t>
            </a:r>
          </a:p>
          <a:p>
            <a:pPr lvl="1"/>
            <a:endParaRPr lang="en-US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pic>
        <p:nvPicPr>
          <p:cNvPr id="2050" name="Picture 2" descr="http://www.haproxy.org/img/logo-med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1143000"/>
            <a:ext cx="1222375" cy="619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http://nginx.org/nginx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7938" y="2253962"/>
            <a:ext cx="1460500" cy="298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116411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noProof="0" dirty="0"/>
              <a:t>Session Management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noProof="0" dirty="0" err="1"/>
              <a:t>Statefull</a:t>
            </a:r>
            <a:r>
              <a:rPr lang="en-US" noProof="0" dirty="0"/>
              <a:t> versus Stateless</a:t>
            </a:r>
          </a:p>
        </p:txBody>
      </p:sp>
    </p:spTree>
    <p:extLst>
      <p:ext uri="{BB962C8B-B14F-4D97-AF65-F5344CB8AC3E}">
        <p14:creationId xmlns:p14="http://schemas.microsoft.com/office/powerpoint/2010/main" val="18012858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032000" y="1905000"/>
            <a:ext cx="4826000" cy="10795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Servers and State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The main requirement on any server that is load balanced is:</a:t>
            </a:r>
          </a:p>
          <a:p>
            <a:endParaRPr lang="en-US" noProof="0" dirty="0"/>
          </a:p>
          <a:p>
            <a:pPr marL="0" indent="0" algn="ctr">
              <a:buNone/>
            </a:pPr>
            <a:r>
              <a:rPr lang="en-US" sz="2667" b="1" i="1" dirty="0"/>
              <a:t>It must be stateless</a:t>
            </a:r>
          </a:p>
          <a:p>
            <a:pPr marL="0" indent="0" algn="ctr">
              <a:buNone/>
            </a:pPr>
            <a:endParaRPr lang="en-US" sz="2667" b="1" i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667" dirty="0" err="1"/>
              <a:t>Stateful</a:t>
            </a:r>
            <a:r>
              <a:rPr lang="en-US" sz="2667" dirty="0"/>
              <a:t>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noProof="0" dirty="0"/>
              <a:t>Has cached/stored state about given session with a client </a:t>
            </a:r>
            <a:r>
              <a:rPr lang="en-US" i="1" noProof="0" dirty="0"/>
              <a:t>in the server </a:t>
            </a:r>
            <a:r>
              <a:rPr lang="en-US" noProof="0" dirty="0"/>
              <a:t>itself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noProof="0" dirty="0"/>
              <a:t>Stateless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noProof="0" dirty="0"/>
              <a:t>No stored state about given session </a:t>
            </a:r>
            <a:r>
              <a:rPr lang="en-US" i="1" noProof="0" dirty="0"/>
              <a:t>in the server itself</a:t>
            </a:r>
            <a:endParaRPr lang="en-US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4082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Sessions?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Some domains do not require sessions</a:t>
            </a:r>
          </a:p>
          <a:p>
            <a:pPr lvl="1"/>
            <a:r>
              <a:rPr lang="en-US" noProof="0" dirty="0"/>
              <a:t>Simple web browsing</a:t>
            </a:r>
          </a:p>
          <a:p>
            <a:pPr lvl="1"/>
            <a:r>
              <a:rPr lang="en-US" noProof="0" dirty="0"/>
              <a:t>Simple data storage</a:t>
            </a:r>
          </a:p>
          <a:p>
            <a:r>
              <a:rPr lang="en-US" noProof="0" dirty="0"/>
              <a:t>Others domains, sessions are vital</a:t>
            </a:r>
          </a:p>
          <a:p>
            <a:pPr lvl="1"/>
            <a:r>
              <a:rPr lang="en-US" noProof="0" dirty="0"/>
              <a:t>Shopping basket while web shopping</a:t>
            </a:r>
          </a:p>
          <a:p>
            <a:pPr lvl="1"/>
            <a:r>
              <a:rPr lang="en-US" noProof="0" dirty="0"/>
              <a:t>Game interaction</a:t>
            </a:r>
          </a:p>
          <a:p>
            <a:pPr lvl="1"/>
            <a:r>
              <a:rPr lang="en-US" noProof="0" dirty="0" err="1"/>
              <a:t>SkyCave</a:t>
            </a:r>
            <a:endParaRPr lang="en-US" noProof="0" dirty="0"/>
          </a:p>
          <a:p>
            <a:pPr lvl="2"/>
            <a:r>
              <a:rPr lang="en-US" dirty="0"/>
              <a:t>Who is exploring?</a:t>
            </a:r>
            <a:endParaRPr lang="en-US" noProof="0" dirty="0"/>
          </a:p>
          <a:p>
            <a:pPr lvl="1"/>
            <a:endParaRPr lang="en-US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0649B66-E0C6-41A0-BB11-D0B5230CCC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51239" y="3111500"/>
            <a:ext cx="4581525" cy="239571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cxnSp>
        <p:nvCxnSpPr>
          <p:cNvPr id="8" name="Straight Arrow Connector 7"/>
          <p:cNvCxnSpPr>
            <a:cxnSpLocks/>
          </p:cNvCxnSpPr>
          <p:nvPr/>
        </p:nvCxnSpPr>
        <p:spPr>
          <a:xfrm>
            <a:off x="1651000" y="4826000"/>
            <a:ext cx="2082800" cy="444500"/>
          </a:xfrm>
          <a:prstGeom prst="straightConnector1">
            <a:avLst/>
          </a:prstGeom>
          <a:ln w="571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31060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Architectural Design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Ok, so </a:t>
            </a:r>
            <a:r>
              <a:rPr lang="en-US" noProof="0" dirty="0" err="1"/>
              <a:t>SkyCave</a:t>
            </a:r>
            <a:r>
              <a:rPr lang="en-US" noProof="0" dirty="0"/>
              <a:t> has already encapsulated session management?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50F87C1-EC13-4489-BFBB-5343E4D629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884265"/>
            <a:ext cx="4905255" cy="303063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7" name="Rectangle 6"/>
          <p:cNvSpPr/>
          <p:nvPr/>
        </p:nvSpPr>
        <p:spPr>
          <a:xfrm>
            <a:off x="4953000" y="3867817"/>
            <a:ext cx="2730500" cy="1275683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i="1" dirty="0"/>
              <a:t>Encapsulate what varies</a:t>
            </a:r>
          </a:p>
          <a:p>
            <a:pPr algn="ctr"/>
            <a:r>
              <a:rPr lang="en-US" i="1" dirty="0"/>
              <a:t>Program to an interface</a:t>
            </a:r>
          </a:p>
          <a:p>
            <a:pPr algn="ctr"/>
            <a:r>
              <a:rPr lang="en-US" i="1" dirty="0"/>
              <a:t>Favor object composition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13847ED-66B9-4121-8FDB-078539FBE86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63247" y="2236533"/>
            <a:ext cx="4908610" cy="127568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65C582FA-60AA-4B57-B04E-065277682F30}"/>
              </a:ext>
            </a:extLst>
          </p:cNvPr>
          <p:cNvSpPr/>
          <p:nvPr/>
        </p:nvSpPr>
        <p:spPr>
          <a:xfrm>
            <a:off x="7522029" y="3327929"/>
            <a:ext cx="1447800" cy="304271"/>
          </a:xfrm>
          <a:prstGeom prst="rect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/>
              <a:t>CaveServant</a:t>
            </a:r>
          </a:p>
        </p:txBody>
      </p:sp>
    </p:spTree>
    <p:extLst>
      <p:ext uri="{BB962C8B-B14F-4D97-AF65-F5344CB8AC3E}">
        <p14:creationId xmlns:p14="http://schemas.microsoft.com/office/powerpoint/2010/main" val="33722270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Session Handling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 err="1"/>
              <a:t>Bahga</a:t>
            </a:r>
            <a:r>
              <a:rPr lang="en-US" noProof="0" dirty="0"/>
              <a:t> et al., 2014, lists the possible practices:</a:t>
            </a:r>
          </a:p>
          <a:p>
            <a:pPr lvl="1"/>
            <a:r>
              <a:rPr lang="en-US" noProof="0" dirty="0"/>
              <a:t>Sticky sessions</a:t>
            </a:r>
          </a:p>
          <a:p>
            <a:pPr lvl="2"/>
            <a:r>
              <a:rPr lang="en-US" dirty="0"/>
              <a:t>All requests from session ‘a’ are routed to the same server</a:t>
            </a:r>
            <a:endParaRPr lang="en-US" noProof="0" dirty="0"/>
          </a:p>
          <a:p>
            <a:pPr lvl="2"/>
            <a:endParaRPr lang="en-US" i="1" noProof="0" dirty="0"/>
          </a:p>
          <a:p>
            <a:pPr lvl="1"/>
            <a:r>
              <a:rPr lang="en-US" noProof="0" dirty="0"/>
              <a:t>Session database</a:t>
            </a:r>
          </a:p>
          <a:p>
            <a:pPr lvl="2"/>
            <a:r>
              <a:rPr lang="en-US" noProof="0" dirty="0"/>
              <a:t>State of session ‘a’ is stored in a database, </a:t>
            </a:r>
            <a:r>
              <a:rPr lang="en-US" dirty="0"/>
              <a:t>which all servers retrieve session state from</a:t>
            </a:r>
            <a:endParaRPr lang="en-US" noProof="0" dirty="0"/>
          </a:p>
          <a:p>
            <a:pPr lvl="2"/>
            <a:endParaRPr lang="en-US" i="1" noProof="0" dirty="0"/>
          </a:p>
          <a:p>
            <a:pPr lvl="1"/>
            <a:r>
              <a:rPr lang="en-US" noProof="0" dirty="0"/>
              <a:t>Browser cookies (client session)</a:t>
            </a:r>
          </a:p>
          <a:p>
            <a:pPr lvl="2"/>
            <a:r>
              <a:rPr lang="en-US" noProof="0" dirty="0"/>
              <a:t>State of session ‘a’ is stored in client, and sent along to server </a:t>
            </a:r>
            <a:r>
              <a:rPr lang="en-US" dirty="0"/>
              <a:t>in each request</a:t>
            </a:r>
            <a:endParaRPr lang="en-US" i="1" noProof="0" dirty="0"/>
          </a:p>
          <a:p>
            <a:pPr lvl="1"/>
            <a:r>
              <a:rPr lang="en-US" noProof="0" dirty="0">
                <a:solidFill>
                  <a:schemeClr val="bg1">
                    <a:lumMod val="75000"/>
                  </a:schemeClr>
                </a:solidFill>
              </a:rPr>
              <a:t>URL re-writing</a:t>
            </a:r>
          </a:p>
          <a:p>
            <a:pPr lvl="2"/>
            <a:endParaRPr lang="en-US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74492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E3CC83-BF8D-4005-8739-FE6DBB30A0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Sticky Sessions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129C7E-A818-4981-8DBF-6360B9E534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All requests from session ‘a’ are routed to same server</a:t>
            </a:r>
          </a:p>
          <a:p>
            <a:endParaRPr lang="en-US" i="1" dirty="0"/>
          </a:p>
          <a:p>
            <a:r>
              <a:rPr lang="en-US" dirty="0"/>
              <a:t>Of course, requires the load balancer to have some logic to make that happen</a:t>
            </a:r>
          </a:p>
          <a:p>
            <a:pPr lvl="1"/>
            <a:r>
              <a:rPr lang="en-US" dirty="0"/>
              <a:t>Example: MQ systems can route messages on ‘topics</a:t>
            </a:r>
            <a:r>
              <a:rPr lang="en-US" dirty="0" smtClean="0"/>
              <a:t>’</a:t>
            </a:r>
          </a:p>
          <a:p>
            <a:pPr lvl="2"/>
            <a:r>
              <a:rPr lang="en-US" dirty="0" smtClean="0"/>
              <a:t>A topic could be ‘skycave.server.1’</a:t>
            </a:r>
          </a:p>
          <a:p>
            <a:pPr lvl="3"/>
            <a:r>
              <a:rPr lang="en-US" dirty="0" smtClean="0"/>
              <a:t>Begin forwarded to ‘server1’ because MQ can link ‘*.*.1’ topics to that particular server</a:t>
            </a:r>
            <a:endParaRPr lang="en-US" dirty="0"/>
          </a:p>
          <a:p>
            <a:endParaRPr lang="en-US" dirty="0"/>
          </a:p>
          <a:p>
            <a:r>
              <a:rPr lang="en-US" dirty="0"/>
              <a:t>Benefits/Liabilities?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29A819-2B7D-476B-B2C8-3CAAE9BC9A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E7A332-10A2-4890-88F6-47BD80EBB0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5B4DC7-209E-44A2-9FED-879FD7691C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5684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D6FC94-829C-4A5D-A646-A639E8A51D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Session Database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0113D8-D0CA-4BC3-B24A-54E28EE013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State of session ‘a’ is stored in a database, which all servers retrieve session state from</a:t>
            </a:r>
          </a:p>
          <a:p>
            <a:endParaRPr lang="en-US" i="1" dirty="0"/>
          </a:p>
          <a:p>
            <a:r>
              <a:rPr lang="en-US" dirty="0"/>
              <a:t>Simple load balancing – just ‘round robin’ would do…</a:t>
            </a:r>
          </a:p>
          <a:p>
            <a:endParaRPr lang="en-US" dirty="0"/>
          </a:p>
          <a:p>
            <a:r>
              <a:rPr lang="en-US" dirty="0"/>
              <a:t>Benefits/Liabilities?</a:t>
            </a:r>
          </a:p>
          <a:p>
            <a:endParaRPr lang="en-US" dirty="0"/>
          </a:p>
          <a:p>
            <a:endParaRPr lang="da-DK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AADB4E-10DC-469E-B02E-FC1919C70B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7F1C2F-BE86-4F3D-B8B2-7C6291AD30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6056CF-E65D-4A24-BE49-9EA84344AB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5693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27C883-DB4F-4258-99E0-2201D1BB27C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Scalability Quality Attribute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57B055-7FEB-4BB3-9FDA-2C4C8495C16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5314414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61E7B0-447C-49E5-9B05-1D7A0689CF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Client Session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C3B525-9FB5-45BD-BE89-F994021717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State of session ‘a’ is stored in client, and sent along to server in each request</a:t>
            </a:r>
          </a:p>
          <a:p>
            <a:pPr lvl="1"/>
            <a:r>
              <a:rPr lang="da-DK" dirty="0"/>
              <a:t>Browser cookies</a:t>
            </a:r>
          </a:p>
          <a:p>
            <a:pPr lvl="1"/>
            <a:endParaRPr lang="da-DK" dirty="0"/>
          </a:p>
          <a:p>
            <a:r>
              <a:rPr lang="da-DK" dirty="0"/>
              <a:t>Again, load balance is simple</a:t>
            </a:r>
          </a:p>
          <a:p>
            <a:endParaRPr lang="da-DK" dirty="0"/>
          </a:p>
          <a:p>
            <a:r>
              <a:rPr lang="en-US" dirty="0"/>
              <a:t>Benefits/Liabilities?</a:t>
            </a:r>
          </a:p>
          <a:p>
            <a:endParaRPr lang="da-DK" dirty="0"/>
          </a:p>
          <a:p>
            <a:pPr lvl="1"/>
            <a:endParaRPr lang="da-DK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2404DB-0C95-433F-911A-935858BB46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084762-0DD5-4C2D-9326-CCE661A004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00CF4F-169E-4431-8284-8405A80A8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73014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Discussion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What kind of </a:t>
            </a:r>
            <a:r>
              <a:rPr lang="en-US" noProof="0" dirty="0" smtClean="0"/>
              <a:t>“session management” </a:t>
            </a:r>
            <a:r>
              <a:rPr lang="en-US" noProof="0" dirty="0"/>
              <a:t>is used in </a:t>
            </a:r>
            <a:r>
              <a:rPr lang="en-US" noProof="0" dirty="0" err="1"/>
              <a:t>SkyCave</a:t>
            </a:r>
            <a:r>
              <a:rPr lang="en-US" noProof="0" dirty="0"/>
              <a:t> at the moment?</a:t>
            </a:r>
          </a:p>
          <a:p>
            <a:pPr lvl="1"/>
            <a:r>
              <a:rPr lang="en-US" noProof="0" dirty="0"/>
              <a:t>Sticky session, session database, client sessions</a:t>
            </a:r>
          </a:p>
          <a:p>
            <a:pPr lvl="1"/>
            <a:endParaRPr lang="en-US" noProof="0" dirty="0"/>
          </a:p>
          <a:p>
            <a:r>
              <a:rPr lang="en-US" noProof="0" dirty="0"/>
              <a:t>Could we code a ‘client session’ approach?</a:t>
            </a:r>
          </a:p>
          <a:p>
            <a:pPr lvl="1"/>
            <a:r>
              <a:rPr lang="en-US" noProof="0" dirty="0"/>
              <a:t>What would it require?</a:t>
            </a:r>
          </a:p>
          <a:p>
            <a:pPr lvl="1"/>
            <a:endParaRPr lang="en-US" noProof="0" dirty="0"/>
          </a:p>
          <a:p>
            <a:pPr lvl="1"/>
            <a:r>
              <a:rPr lang="en-US" noProof="0" dirty="0"/>
              <a:t>And… Why can we not use the approach </a:t>
            </a:r>
            <a:r>
              <a:rPr lang="en-US" noProof="0" dirty="0">
                <a:sym typeface="Wingdings" panose="05000000000000000000" pitchFamily="2" charset="2"/>
              </a:rPr>
              <a:t> ?</a:t>
            </a:r>
            <a:endParaRPr lang="en-US" noProof="0" dirty="0"/>
          </a:p>
          <a:p>
            <a:endParaRPr lang="en-US" noProof="0" dirty="0"/>
          </a:p>
          <a:p>
            <a:endParaRPr lang="en-US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81008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00A90F-9966-4107-935C-3D3D10D143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Discussion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AABCA0-8CD5-429F-B4CC-F7CC63B5B0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Why do we scale?</a:t>
            </a:r>
          </a:p>
          <a:p>
            <a:pPr lvl="1"/>
            <a:endParaRPr lang="da-DK" dirty="0"/>
          </a:p>
          <a:p>
            <a:pPr lvl="1"/>
            <a:r>
              <a:rPr lang="da-DK" dirty="0"/>
              <a:t>A) to get improved availability</a:t>
            </a:r>
          </a:p>
          <a:p>
            <a:pPr lvl="2"/>
            <a:r>
              <a:rPr lang="da-DK" dirty="0"/>
              <a:t>Then sticky sessions are problematic</a:t>
            </a:r>
          </a:p>
          <a:p>
            <a:pPr lvl="1"/>
            <a:endParaRPr lang="da-DK" dirty="0"/>
          </a:p>
          <a:p>
            <a:pPr lvl="1"/>
            <a:r>
              <a:rPr lang="da-DK" dirty="0"/>
              <a:t>B) to get improved performance</a:t>
            </a:r>
          </a:p>
          <a:p>
            <a:pPr lvl="2"/>
            <a:r>
              <a:rPr lang="da-DK" dirty="0"/>
              <a:t>Then it puts a demand on the session database – which is?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27A73A-3C1F-40BF-ACA9-1F5D156D38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846972-2CD3-4C4A-9740-E32D2D6B9F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27EBC4-34C5-4CDB-8823-E750C19A21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58726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4D1863-58AB-45DD-A34A-946B18B3510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 err="1"/>
              <a:t>Scaling</a:t>
            </a:r>
            <a:r>
              <a:rPr lang="da-DK" dirty="0"/>
              <a:t> Databases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C062F0-C9D3-46B1-A22F-B49FB8D4646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Statefull</a:t>
            </a:r>
            <a:r>
              <a:rPr lang="en-US" dirty="0"/>
              <a:t> services (databases)</a:t>
            </a:r>
          </a:p>
        </p:txBody>
      </p:sp>
    </p:spTree>
    <p:extLst>
      <p:ext uri="{BB962C8B-B14F-4D97-AF65-F5344CB8AC3E}">
        <p14:creationId xmlns:p14="http://schemas.microsoft.com/office/powerpoint/2010/main" val="209795693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1CFF5E-F2D6-472E-BF94-D934E6A41A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Important!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4FB9EB-E2FE-4EBA-AC58-EFD1487CA6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So, … we </a:t>
            </a:r>
            <a:r>
              <a:rPr lang="en-US" dirty="0"/>
              <a:t>will return to that in the second course…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Redundancy and Replication are the key techniques.</a:t>
            </a:r>
          </a:p>
          <a:p>
            <a:pPr lvl="1"/>
            <a:r>
              <a:rPr lang="en-US" dirty="0"/>
              <a:t>NoSQL </a:t>
            </a:r>
            <a:r>
              <a:rPr lang="en-US" dirty="0" err="1"/>
              <a:t>db’s</a:t>
            </a:r>
            <a:r>
              <a:rPr lang="en-US" dirty="0"/>
              <a:t> all support it out of the box (to my knowledge)</a:t>
            </a:r>
          </a:p>
          <a:p>
            <a:pPr lvl="1"/>
            <a:r>
              <a:rPr lang="en-US" dirty="0"/>
              <a:t>And the SQL ones have followed suit (to my knowledge </a:t>
            </a:r>
            <a:r>
              <a:rPr lang="en-US" dirty="0">
                <a:sym typeface="Wingdings" panose="05000000000000000000" pitchFamily="2" charset="2"/>
              </a:rPr>
              <a:t>)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F66512-B4A3-4A4A-A8E4-BD992733D6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377DE7-6497-4246-938C-E93BC7CA0E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3CEA6E-524A-4A79-A61B-FA9821BE33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45595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More users means more resource demand</a:t>
            </a:r>
          </a:p>
          <a:p>
            <a:endParaRPr lang="en-US" noProof="0" dirty="0"/>
          </a:p>
          <a:p>
            <a:r>
              <a:rPr lang="en-US" noProof="0" dirty="0"/>
              <a:t>Answer: Add resources </a:t>
            </a:r>
            <a:r>
              <a:rPr lang="en-US" sz="1667" dirty="0"/>
              <a:t>(or become more efficient)</a:t>
            </a:r>
            <a:endParaRPr lang="en-US" noProof="0" dirty="0"/>
          </a:p>
          <a:p>
            <a:pPr lvl="1"/>
            <a:r>
              <a:rPr lang="en-US" noProof="0" dirty="0"/>
              <a:t>Horizontal or Vertical</a:t>
            </a:r>
          </a:p>
          <a:p>
            <a:endParaRPr lang="en-US" noProof="0" dirty="0"/>
          </a:p>
          <a:p>
            <a:r>
              <a:rPr lang="en-US" noProof="0" dirty="0"/>
              <a:t>Load Balancing: </a:t>
            </a:r>
          </a:p>
          <a:p>
            <a:pPr lvl="1"/>
            <a:r>
              <a:rPr lang="en-US" noProof="0" dirty="0"/>
              <a:t>Make a server cluster appear like one server</a:t>
            </a:r>
          </a:p>
          <a:p>
            <a:endParaRPr lang="en-US" noProof="0" dirty="0"/>
          </a:p>
          <a:p>
            <a:r>
              <a:rPr lang="en-US" noProof="0" dirty="0"/>
              <a:t>Session Management</a:t>
            </a:r>
          </a:p>
          <a:p>
            <a:pPr lvl="1"/>
            <a:r>
              <a:rPr lang="en-US" noProof="0" dirty="0"/>
              <a:t>Handle that different servers are ‘hit’ by given client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9588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7E4550-C2AA-4559-8C12-8FEF335E2C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2072AF-C377-4DDE-BCCC-D9C739CA46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Scaling ~ ‘make bigger’ in some sense</a:t>
            </a:r>
          </a:p>
          <a:p>
            <a:endParaRPr lang="en-US" dirty="0"/>
          </a:p>
          <a:p>
            <a:r>
              <a:rPr lang="en-US" dirty="0"/>
              <a:t>The two main Quality Attributes in Architectural sense</a:t>
            </a:r>
          </a:p>
          <a:p>
            <a:endParaRPr lang="en-US" dirty="0"/>
          </a:p>
          <a:p>
            <a:r>
              <a:rPr lang="en-US" b="1" i="1" dirty="0"/>
              <a:t>Performance</a:t>
            </a:r>
            <a:endParaRPr lang="en-US" dirty="0"/>
          </a:p>
          <a:p>
            <a:pPr lvl="1"/>
            <a:r>
              <a:rPr lang="en-US" dirty="0"/>
              <a:t>Handle more work, and/or handle it faster (latency)</a:t>
            </a:r>
          </a:p>
          <a:p>
            <a:pPr lvl="2"/>
            <a:r>
              <a:rPr lang="en-US" dirty="0"/>
              <a:t>Two persons dig twice as fast as one person…</a:t>
            </a:r>
          </a:p>
          <a:p>
            <a:r>
              <a:rPr lang="en-US" b="1" i="1" dirty="0"/>
              <a:t>Availability</a:t>
            </a:r>
            <a:endParaRPr lang="en-US" dirty="0"/>
          </a:p>
          <a:p>
            <a:pPr lvl="1"/>
            <a:r>
              <a:rPr lang="en-US" dirty="0"/>
              <a:t>Ability to handle work in case of one service failing</a:t>
            </a:r>
          </a:p>
          <a:p>
            <a:pPr lvl="2"/>
            <a:r>
              <a:rPr lang="en-US" dirty="0"/>
              <a:t>Two persons are less likely to be sick at the same time</a:t>
            </a:r>
          </a:p>
          <a:p>
            <a:pPr lvl="3"/>
            <a:r>
              <a:rPr lang="en-US" dirty="0"/>
              <a:t>(give and take a pandemic </a:t>
            </a:r>
            <a:r>
              <a:rPr lang="en-US" dirty="0">
                <a:sym typeface="Wingdings" panose="05000000000000000000" pitchFamily="2" charset="2"/>
              </a:rPr>
              <a:t></a:t>
            </a:r>
            <a:r>
              <a:rPr lang="en-US" dirty="0"/>
              <a:t>)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D05ABC-7D05-458B-A5B5-3D0A5DCAF5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CF3854-9446-45C1-A4BC-3653BA6B93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F4E0E7-A0E7-4500-99C6-BEB312AE8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6760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Scalability </a:t>
            </a:r>
            <a:r>
              <a:rPr lang="en-US" sz="1500" dirty="0"/>
              <a:t>[Bass et al., 2012]</a:t>
            </a:r>
            <a:endParaRPr lang="en-U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Vertical Scalability (Scale up)</a:t>
            </a:r>
          </a:p>
          <a:p>
            <a:pPr lvl="1"/>
            <a:r>
              <a:rPr lang="en-US" i="1" noProof="0" dirty="0"/>
              <a:t>Adding more resources to a physical unit</a:t>
            </a:r>
          </a:p>
          <a:p>
            <a:pPr lvl="2"/>
            <a:r>
              <a:rPr lang="en-US" i="1" noProof="0" dirty="0"/>
              <a:t>More RAM, more Disk, more CPU</a:t>
            </a:r>
          </a:p>
          <a:p>
            <a:endParaRPr lang="en-US" noProof="0" dirty="0"/>
          </a:p>
          <a:p>
            <a:r>
              <a:rPr lang="en-US" noProof="0" dirty="0"/>
              <a:t>Horizontal Scalability (Scale out)</a:t>
            </a:r>
          </a:p>
          <a:p>
            <a:pPr lvl="1"/>
            <a:r>
              <a:rPr lang="en-US" i="1" noProof="0" dirty="0"/>
              <a:t>Adding more resources to logical units</a:t>
            </a:r>
          </a:p>
          <a:p>
            <a:pPr lvl="2"/>
            <a:r>
              <a:rPr lang="en-US" noProof="0" dirty="0"/>
              <a:t>More servers</a:t>
            </a:r>
          </a:p>
          <a:p>
            <a:endParaRPr lang="en-US" noProof="0" dirty="0"/>
          </a:p>
          <a:p>
            <a:r>
              <a:rPr lang="en-US" noProof="0" dirty="0"/>
              <a:t>In cloud computing </a:t>
            </a:r>
            <a:r>
              <a:rPr lang="en-US" i="1" noProof="0" dirty="0"/>
              <a:t>Elasticity</a:t>
            </a:r>
          </a:p>
          <a:p>
            <a:pPr lvl="1"/>
            <a:r>
              <a:rPr lang="en-US" i="1" noProof="0" dirty="0"/>
              <a:t>Add/remove VMs to resource pool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B77113B-C44F-4C4F-8ABC-13AC726160B5}"/>
              </a:ext>
            </a:extLst>
          </p:cNvPr>
          <p:cNvSpPr/>
          <p:nvPr/>
        </p:nvSpPr>
        <p:spPr>
          <a:xfrm>
            <a:off x="5638800" y="3009900"/>
            <a:ext cx="3124200" cy="129540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i="1" dirty="0" err="1"/>
              <a:t>Higher</a:t>
            </a:r>
            <a:r>
              <a:rPr lang="da-DK" i="1" dirty="0"/>
              <a:t> </a:t>
            </a:r>
            <a:r>
              <a:rPr lang="da-DK" i="1" dirty="0" err="1"/>
              <a:t>Availability</a:t>
            </a:r>
            <a:r>
              <a:rPr lang="da-DK" i="1" dirty="0"/>
              <a:t> ?</a:t>
            </a:r>
            <a:endParaRPr lang="da-DK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AED45CA-C81B-438B-A302-E479B974A3BA}"/>
              </a:ext>
            </a:extLst>
          </p:cNvPr>
          <p:cNvSpPr/>
          <p:nvPr/>
        </p:nvSpPr>
        <p:spPr>
          <a:xfrm>
            <a:off x="5943600" y="1031635"/>
            <a:ext cx="3124200" cy="1295400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i="1" dirty="0" err="1"/>
              <a:t>Higher</a:t>
            </a:r>
            <a:r>
              <a:rPr lang="da-DK" i="1" dirty="0"/>
              <a:t> </a:t>
            </a:r>
            <a:r>
              <a:rPr lang="da-DK" i="1" dirty="0" err="1"/>
              <a:t>Availability</a:t>
            </a:r>
            <a:r>
              <a:rPr lang="da-DK" i="1" dirty="0"/>
              <a:t> ?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0702975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2A4760-B128-4335-984E-9BBA502F7A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According to Bass et al.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6E5290-F32F-47DF-8455-EBA4019B8C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9FB88E-C0A8-4630-9AD9-2267DD1D61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B5840C-C813-4BDD-862A-1C0CEC242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B97431-55E2-4854-8A7C-0981C918B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696D0E6-987B-448F-98F9-C9E562D3DF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028700"/>
            <a:ext cx="7755326" cy="320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3388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9A4F53-5C0A-4F73-B506-9831805C5C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Performance?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E83D0C-8BE6-42BE-B9CD-DF68881774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Performance</a:t>
            </a:r>
          </a:p>
          <a:p>
            <a:pPr lvl="1"/>
            <a:r>
              <a:rPr lang="en-US" dirty="0"/>
              <a:t>Twice the work? No, now more overhead coordinating!</a:t>
            </a:r>
          </a:p>
          <a:p>
            <a:pPr lvl="2"/>
            <a:r>
              <a:rPr lang="en-US" dirty="0"/>
              <a:t>Much more on that in my ‘Software in Architecture’ </a:t>
            </a:r>
            <a:r>
              <a:rPr lang="en-US" dirty="0" err="1"/>
              <a:t>fagpakke</a:t>
            </a:r>
            <a:r>
              <a:rPr lang="en-US" dirty="0"/>
              <a:t>…</a:t>
            </a:r>
          </a:p>
          <a:p>
            <a:endParaRPr lang="en-US" dirty="0"/>
          </a:p>
          <a:p>
            <a:r>
              <a:rPr lang="en-US" dirty="0"/>
              <a:t>Amdahl’s law</a:t>
            </a:r>
          </a:p>
          <a:p>
            <a:pPr lvl="1"/>
            <a:r>
              <a:rPr lang="en-US" i="1" dirty="0"/>
              <a:t>Speedup is limited by</a:t>
            </a:r>
            <a:br>
              <a:rPr lang="en-US" i="1" dirty="0"/>
            </a:br>
            <a:r>
              <a:rPr lang="en-US" i="1" dirty="0"/>
              <a:t>the portion that can be </a:t>
            </a:r>
            <a:br>
              <a:rPr lang="en-US" i="1" dirty="0"/>
            </a:br>
            <a:r>
              <a:rPr lang="en-US" i="1" dirty="0"/>
              <a:t>run in parallel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675B7F-7C69-4867-A661-65A8EB8762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F2FDDD-ABFD-4A2E-9D72-77AE5CD886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666E92-0AFD-4FDF-B74D-8C67EE13D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pic>
        <p:nvPicPr>
          <p:cNvPr id="7" name="Picture 5" descr="File:AmdahlsLaw.svg">
            <a:extLst>
              <a:ext uri="{FF2B5EF4-FFF2-40B4-BE49-F238E27FC236}">
                <a16:creationId xmlns:a16="http://schemas.microsoft.com/office/drawing/2014/main" id="{48BD2C04-921F-48C1-A5FF-DB0DBBCF7C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2476500"/>
            <a:ext cx="3916679" cy="2447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88976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04800" y="2127196"/>
            <a:ext cx="8458200" cy="508000"/>
          </a:xfrm>
          <a:prstGeom prst="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da-DK" noProof="0" dirty="0">
                <a:latin typeface="Arial" charset="0"/>
                <a:cs typeface="Arial" charset="0"/>
              </a:rPr>
              <a:t>Availability Calculations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noFill/>
        </p:spPr>
        <p:txBody>
          <a:bodyPr/>
          <a:lstStyle/>
          <a:p>
            <a:r>
              <a:rPr lang="en-US" altLang="da-DK" noProof="0" dirty="0">
                <a:latin typeface="Arial" charset="0"/>
                <a:cs typeface="Arial" charset="0"/>
              </a:rPr>
              <a:t>If a system of </a:t>
            </a:r>
            <a:r>
              <a:rPr lang="en-US" altLang="da-DK" i="1" noProof="0" dirty="0">
                <a:latin typeface="Arial" charset="0"/>
                <a:cs typeface="Arial" charset="0"/>
              </a:rPr>
              <a:t>n</a:t>
            </a:r>
            <a:r>
              <a:rPr lang="en-US" altLang="da-DK" noProof="0" dirty="0">
                <a:latin typeface="Arial" charset="0"/>
                <a:cs typeface="Arial" charset="0"/>
              </a:rPr>
              <a:t> replicated servers in which each server has a probability, </a:t>
            </a:r>
            <a:r>
              <a:rPr lang="en-US" altLang="da-DK" i="1" noProof="0" dirty="0">
                <a:latin typeface="Arial" charset="0"/>
                <a:cs typeface="Arial" charset="0"/>
              </a:rPr>
              <a:t>p</a:t>
            </a:r>
            <a:r>
              <a:rPr lang="en-US" altLang="da-DK" noProof="0" dirty="0">
                <a:latin typeface="Arial" charset="0"/>
                <a:cs typeface="Arial" charset="0"/>
              </a:rPr>
              <a:t>, of failing, then the system has total probability</a:t>
            </a:r>
          </a:p>
          <a:p>
            <a:r>
              <a:rPr lang="en-US" altLang="da-DK" noProof="0" dirty="0">
                <a:latin typeface="Arial" charset="0"/>
                <a:cs typeface="Arial" charset="0"/>
              </a:rPr>
              <a:t>                      </a:t>
            </a:r>
            <a:r>
              <a:rPr lang="en-US" altLang="da-DK" i="1" noProof="0" dirty="0" err="1">
                <a:latin typeface="Arial" charset="0"/>
                <a:cs typeface="Arial" charset="0"/>
              </a:rPr>
              <a:t>p</a:t>
            </a:r>
            <a:r>
              <a:rPr lang="en-US" altLang="da-DK" i="1" baseline="30000" noProof="0" dirty="0" err="1">
                <a:latin typeface="Arial" charset="0"/>
                <a:cs typeface="Arial" charset="0"/>
              </a:rPr>
              <a:t>n</a:t>
            </a:r>
            <a:r>
              <a:rPr lang="en-US" altLang="da-DK" noProof="0" dirty="0">
                <a:latin typeface="Arial" charset="0"/>
                <a:cs typeface="Arial" charset="0"/>
              </a:rPr>
              <a:t> 	of failing</a:t>
            </a:r>
          </a:p>
          <a:p>
            <a:r>
              <a:rPr lang="en-US" altLang="da-DK" noProof="0" dirty="0">
                <a:latin typeface="Arial" charset="0"/>
                <a:cs typeface="Arial" charset="0"/>
              </a:rPr>
              <a:t>Ex</a:t>
            </a:r>
          </a:p>
          <a:p>
            <a:pPr lvl="1"/>
            <a:r>
              <a:rPr lang="en-US" altLang="da-DK" noProof="0" dirty="0">
                <a:latin typeface="Arial" charset="0"/>
                <a:cs typeface="Arial" charset="0"/>
              </a:rPr>
              <a:t>p = 5% (0.05)		</a:t>
            </a:r>
          </a:p>
          <a:p>
            <a:pPr lvl="2"/>
            <a:r>
              <a:rPr lang="en-US" altLang="da-DK" noProof="0" dirty="0">
                <a:latin typeface="Arial" charset="0"/>
                <a:cs typeface="Arial" charset="0"/>
              </a:rPr>
              <a:t>(72 minutes every 24h)</a:t>
            </a:r>
          </a:p>
          <a:p>
            <a:pPr lvl="1"/>
            <a:r>
              <a:rPr lang="en-US" altLang="da-DK" noProof="0" dirty="0">
                <a:latin typeface="Arial" charset="0"/>
                <a:cs typeface="Arial" charset="0"/>
              </a:rPr>
              <a:t>n = 3</a:t>
            </a:r>
          </a:p>
          <a:p>
            <a:pPr lvl="1"/>
            <a:r>
              <a:rPr lang="en-US" altLang="da-DK" noProof="0" dirty="0">
                <a:latin typeface="Arial" charset="0"/>
                <a:cs typeface="Arial" charset="0"/>
              </a:rPr>
              <a:t>Overall failure rate: </a:t>
            </a:r>
          </a:p>
          <a:p>
            <a:pPr lvl="1"/>
            <a:r>
              <a:rPr lang="en-US" altLang="da-DK" noProof="0" dirty="0">
                <a:latin typeface="Arial" charset="0"/>
                <a:cs typeface="Arial" charset="0"/>
              </a:rPr>
              <a:t>0.05</a:t>
            </a:r>
            <a:r>
              <a:rPr lang="en-US" altLang="da-DK" baseline="30000" noProof="0" dirty="0">
                <a:latin typeface="Arial" charset="0"/>
                <a:cs typeface="Arial" charset="0"/>
              </a:rPr>
              <a:t>3 </a:t>
            </a:r>
            <a:r>
              <a:rPr lang="en-US" altLang="da-DK" noProof="0" dirty="0">
                <a:latin typeface="Arial" charset="0"/>
                <a:cs typeface="Arial" charset="0"/>
              </a:rPr>
              <a:t>= 0.000125 = 0,125 per mille</a:t>
            </a:r>
          </a:p>
          <a:p>
            <a:pPr lvl="2"/>
            <a:r>
              <a:rPr lang="en-US" altLang="da-DK" noProof="0" dirty="0">
                <a:latin typeface="Arial" charset="0"/>
                <a:cs typeface="Arial" charset="0"/>
              </a:rPr>
              <a:t>(10 seconds every 24h)</a:t>
            </a:r>
          </a:p>
          <a:p>
            <a:pPr lvl="2"/>
            <a:endParaRPr lang="en-US" altLang="da-DK" noProof="0" dirty="0">
              <a:latin typeface="Arial" charset="0"/>
              <a:cs typeface="Arial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48E488-E2F5-4DCC-BDF9-E8902D208AAB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6019800" y="2667000"/>
            <a:ext cx="2667000" cy="762000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da-DK" sz="2000" dirty="0">
                <a:solidFill>
                  <a:schemeClr val="tx1"/>
                </a:solidFill>
              </a:rPr>
              <a:t>That is: </a:t>
            </a:r>
          </a:p>
          <a:p>
            <a:pPr algn="ctr">
              <a:defRPr/>
            </a:pPr>
            <a:r>
              <a:rPr lang="da-DK" sz="2000" b="1" dirty="0">
                <a:solidFill>
                  <a:schemeClr val="tx1"/>
                </a:solidFill>
              </a:rPr>
              <a:t>1 -</a:t>
            </a:r>
            <a:r>
              <a:rPr lang="da-DK" altLang="da-DK" sz="2000" b="1" i="1" dirty="0">
                <a:solidFill>
                  <a:schemeClr val="tx1"/>
                </a:solidFill>
                <a:latin typeface="Arial" charset="0"/>
                <a:cs typeface="Arial" charset="0"/>
              </a:rPr>
              <a:t> p</a:t>
            </a:r>
            <a:r>
              <a:rPr lang="da-DK" altLang="da-DK" sz="2000" b="1" i="1" baseline="30000" dirty="0">
                <a:solidFill>
                  <a:schemeClr val="tx1"/>
                </a:solidFill>
                <a:latin typeface="Arial" charset="0"/>
                <a:cs typeface="Arial" charset="0"/>
              </a:rPr>
              <a:t>n</a:t>
            </a:r>
            <a:r>
              <a:rPr lang="da-DK" sz="2000" b="1" dirty="0">
                <a:solidFill>
                  <a:schemeClr val="tx1"/>
                </a:solidFill>
              </a:rPr>
              <a:t> availability</a:t>
            </a:r>
          </a:p>
        </p:txBody>
      </p:sp>
    </p:spTree>
    <p:extLst>
      <p:ext uri="{BB962C8B-B14F-4D97-AF65-F5344CB8AC3E}">
        <p14:creationId xmlns:p14="http://schemas.microsoft.com/office/powerpoint/2010/main" val="17643056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SkyCave Scalability</a:t>
            </a:r>
            <a:endParaRPr lang="en-U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/>
              <a:t>Ex</a:t>
            </a:r>
            <a:r>
              <a:rPr lang="en-US" noProof="0" dirty="0"/>
              <a:t>:	</a:t>
            </a:r>
            <a:r>
              <a:rPr lang="en-US" noProof="0"/>
              <a:t>Some 100.000 </a:t>
            </a:r>
            <a:r>
              <a:rPr lang="en-US" noProof="0" dirty="0"/>
              <a:t>users on </a:t>
            </a:r>
            <a:r>
              <a:rPr lang="en-US" noProof="0" dirty="0" err="1"/>
              <a:t>SkyCave</a:t>
            </a:r>
            <a:endParaRPr lang="en-US" noProof="0" dirty="0"/>
          </a:p>
          <a:p>
            <a:pPr lvl="1"/>
            <a:r>
              <a:rPr lang="en-US" noProof="0" dirty="0"/>
              <a:t>One user ~ one request every two seconds</a:t>
            </a:r>
          </a:p>
          <a:p>
            <a:pPr lvl="1"/>
            <a:r>
              <a:rPr lang="en-US" noProof="0" dirty="0"/>
              <a:t>That is</a:t>
            </a:r>
            <a:r>
              <a:rPr lang="en-US" noProof="0"/>
              <a:t>: 50.000 </a:t>
            </a:r>
            <a:r>
              <a:rPr lang="en-US" noProof="0" dirty="0"/>
              <a:t>requests </a:t>
            </a:r>
            <a:r>
              <a:rPr lang="en-US" noProof="0"/>
              <a:t>per second</a:t>
            </a:r>
          </a:p>
          <a:p>
            <a:endParaRPr lang="en-US"/>
          </a:p>
          <a:p>
            <a:r>
              <a:rPr lang="en-US"/>
              <a:t>Issues:</a:t>
            </a:r>
          </a:p>
          <a:p>
            <a:pPr lvl="1"/>
            <a:r>
              <a:rPr lang="en-US" noProof="0"/>
              <a:t>Try it with ‘socket.cpf’</a:t>
            </a:r>
          </a:p>
          <a:p>
            <a:pPr lvl="2"/>
            <a:r>
              <a:rPr lang="en-US"/>
              <a:t>It is </a:t>
            </a:r>
            <a:r>
              <a:rPr lang="en-US" i="1"/>
              <a:t>single-threaded server</a:t>
            </a:r>
            <a:endParaRPr lang="en-US"/>
          </a:p>
          <a:p>
            <a:pPr lvl="3"/>
            <a:r>
              <a:rPr lang="en-US" noProof="0"/>
              <a:t>If ‘quote’ talks to the quote service but it is </a:t>
            </a:r>
            <a:r>
              <a:rPr lang="en-US" i="1" noProof="0"/>
              <a:t>slow responding</a:t>
            </a:r>
            <a:r>
              <a:rPr lang="en-US" noProof="0"/>
              <a:t> (say 10 secs)</a:t>
            </a:r>
          </a:p>
          <a:p>
            <a:pPr lvl="3"/>
            <a:r>
              <a:rPr lang="en-US"/>
              <a:t>Then </a:t>
            </a:r>
            <a:r>
              <a:rPr lang="en-US" i="1"/>
              <a:t>all 100.000 users will experience a 10 second delay!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8155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SkyCave Scalability</a:t>
            </a:r>
            <a:endParaRPr lang="en-U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Issues:</a:t>
            </a:r>
          </a:p>
          <a:p>
            <a:pPr lvl="1"/>
            <a:r>
              <a:rPr lang="en-US" noProof="0"/>
              <a:t>The ‘http.cpf’ is a </a:t>
            </a:r>
            <a:r>
              <a:rPr lang="en-US" i="1" noProof="0"/>
              <a:t>thread-pooled server (Jetty)</a:t>
            </a:r>
          </a:p>
          <a:p>
            <a:pPr lvl="2"/>
            <a:r>
              <a:rPr lang="en-US"/>
              <a:t>So less chance of all waiting for a quote, but…</a:t>
            </a:r>
          </a:p>
          <a:p>
            <a:pPr lvl="2"/>
            <a:endParaRPr lang="en-US" noProof="0"/>
          </a:p>
          <a:p>
            <a:pPr lvl="2"/>
            <a:r>
              <a:rPr lang="en-US" noProof="0"/>
              <a:t>The server may hit hardware limits in</a:t>
            </a:r>
          </a:p>
          <a:p>
            <a:pPr lvl="3"/>
            <a:r>
              <a:rPr lang="en-US"/>
              <a:t>IO transfer to/from DB</a:t>
            </a:r>
          </a:p>
          <a:p>
            <a:pPr lvl="3"/>
            <a:r>
              <a:rPr lang="en-US" noProof="0"/>
              <a:t>CPU</a:t>
            </a:r>
            <a:r>
              <a:rPr lang="en-US"/>
              <a:t> at 100%</a:t>
            </a:r>
          </a:p>
          <a:p>
            <a:pPr lvl="3"/>
            <a:endParaRPr lang="en-US"/>
          </a:p>
          <a:p>
            <a:r>
              <a:rPr lang="en-US"/>
              <a:t>One solution: Horizontal Scaling:</a:t>
            </a:r>
          </a:p>
          <a:p>
            <a:pPr lvl="1"/>
            <a:r>
              <a:rPr lang="en-US" i="1"/>
              <a:t>Make several instances of ‘daemon’ available for processing</a:t>
            </a:r>
          </a:p>
          <a:p>
            <a:pPr lvl="2"/>
            <a:r>
              <a:rPr lang="en-US" i="1"/>
              <a:t>Two can (nearly) do twice as much as one</a:t>
            </a:r>
          </a:p>
          <a:p>
            <a:pPr lvl="3"/>
            <a:r>
              <a:rPr lang="en-US" i="1"/>
              <a:t>Coordination effort – shared resources</a:t>
            </a:r>
          </a:p>
          <a:p>
            <a:endParaRPr lang="en-US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2723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C0000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8100">
          <a:solidFill>
            <a:srgbClr val="C00000"/>
          </a:solidFill>
          <a:headEnd type="none" w="med" len="med"/>
          <a:tailEnd type="none" w="med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934</TotalTime>
  <Words>1261</Words>
  <Application>Microsoft Office PowerPoint</Application>
  <PresentationFormat>On-screen Show (16:10)</PresentationFormat>
  <Paragraphs>264</Paragraphs>
  <Slides>25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9" baseType="lpstr">
      <vt:lpstr>Arial</vt:lpstr>
      <vt:lpstr>Calibri</vt:lpstr>
      <vt:lpstr>Wingdings</vt:lpstr>
      <vt:lpstr>Office Theme</vt:lpstr>
      <vt:lpstr>Microservices and DevOps</vt:lpstr>
      <vt:lpstr>Scalability Quality Attribute</vt:lpstr>
      <vt:lpstr>Why?</vt:lpstr>
      <vt:lpstr>Scalability [Bass et al., 2012]</vt:lpstr>
      <vt:lpstr>According to Bass et al.</vt:lpstr>
      <vt:lpstr>Performance?</vt:lpstr>
      <vt:lpstr>Availability Calculations</vt:lpstr>
      <vt:lpstr>SkyCave Scalability</vt:lpstr>
      <vt:lpstr>SkyCave Scalability</vt:lpstr>
      <vt:lpstr>Load Balancers</vt:lpstr>
      <vt:lpstr>Load Balancer</vt:lpstr>
      <vt:lpstr>Examples</vt:lpstr>
      <vt:lpstr>Session Management</vt:lpstr>
      <vt:lpstr>Servers and State</vt:lpstr>
      <vt:lpstr>Sessions?</vt:lpstr>
      <vt:lpstr>Architectural Design</vt:lpstr>
      <vt:lpstr>Session Handling</vt:lpstr>
      <vt:lpstr>Sticky Sessions</vt:lpstr>
      <vt:lpstr>Session Database</vt:lpstr>
      <vt:lpstr>Client Session</vt:lpstr>
      <vt:lpstr>Discussion</vt:lpstr>
      <vt:lpstr>Discussion</vt:lpstr>
      <vt:lpstr>Scaling Databases</vt:lpstr>
      <vt:lpstr>Important!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Stability</dc:title>
  <dc:creator>hbc</dc:creator>
  <cp:lastModifiedBy>Henrik Bærbak Christensen</cp:lastModifiedBy>
  <cp:revision>93</cp:revision>
  <dcterms:created xsi:type="dcterms:W3CDTF">2006-08-16T00:00:00Z</dcterms:created>
  <dcterms:modified xsi:type="dcterms:W3CDTF">2021-09-29T12:13:21Z</dcterms:modified>
</cp:coreProperties>
</file>